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259" r:id="rId4"/>
    <p:sldId id="260" r:id="rId5"/>
    <p:sldId id="261" r:id="rId6"/>
    <p:sldId id="262" r:id="rId7"/>
    <p:sldId id="257" r:id="rId8"/>
    <p:sldId id="258" r:id="rId9"/>
    <p:sldId id="277" r:id="rId10"/>
    <p:sldId id="284" r:id="rId11"/>
    <p:sldId id="282" r:id="rId12"/>
    <p:sldId id="285" r:id="rId13"/>
    <p:sldId id="283" r:id="rId14"/>
    <p:sldId id="275"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2" d="100"/>
          <a:sy n="62" d="100"/>
        </p:scale>
        <p:origin x="684" y="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 /><Relationship Id="rId13" Type="http://schemas.openxmlformats.org/officeDocument/2006/relationships/slide" Target="slides/slide11.xml" /><Relationship Id="rId18" Type="http://schemas.openxmlformats.org/officeDocument/2006/relationships/viewProps" Target="viewProps.xml" /><Relationship Id="rId3" Type="http://schemas.openxmlformats.org/officeDocument/2006/relationships/slide" Target="slides/slide1.xml" /><Relationship Id="rId7" Type="http://schemas.openxmlformats.org/officeDocument/2006/relationships/slide" Target="slides/slide5.xml" /><Relationship Id="rId12" Type="http://schemas.openxmlformats.org/officeDocument/2006/relationships/slide" Target="slides/slide10.xml" /><Relationship Id="rId17" Type="http://schemas.openxmlformats.org/officeDocument/2006/relationships/presProps" Target="presProps.xml" /><Relationship Id="rId2" Type="http://schemas.openxmlformats.org/officeDocument/2006/relationships/slideMaster" Target="slideMasters/slideMaster2.xml" /><Relationship Id="rId16" Type="http://schemas.openxmlformats.org/officeDocument/2006/relationships/notesMaster" Target="notesMasters/notesMaster1.xml" /><Relationship Id="rId20"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4.xml" /><Relationship Id="rId11" Type="http://schemas.openxmlformats.org/officeDocument/2006/relationships/slide" Target="slides/slide9.xml" /><Relationship Id="rId5" Type="http://schemas.openxmlformats.org/officeDocument/2006/relationships/slide" Target="slides/slide3.xml" /><Relationship Id="rId15" Type="http://schemas.openxmlformats.org/officeDocument/2006/relationships/slide" Target="slides/slide13.xml" /><Relationship Id="rId10" Type="http://schemas.openxmlformats.org/officeDocument/2006/relationships/slide" Target="slides/slide8.xml" /><Relationship Id="rId19" Type="http://schemas.openxmlformats.org/officeDocument/2006/relationships/theme" Target="theme/theme1.xml" /><Relationship Id="rId4" Type="http://schemas.openxmlformats.org/officeDocument/2006/relationships/slide" Target="slides/slide2.xml" /><Relationship Id="rId9" Type="http://schemas.openxmlformats.org/officeDocument/2006/relationships/slide" Target="slides/slide7.xml" /><Relationship Id="rId14" Type="http://schemas.openxmlformats.org/officeDocument/2006/relationships/slide" Target="slides/slide12.xml" /></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97D6B5-6C3D-4748-97DF-189A2135208D}" type="datetimeFigureOut">
              <a:rPr lang="en-GB" smtClean="0"/>
              <a:t>04/07/2020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CC6E6-30E1-4D90-ACEE-5D7CD409ED6C}" type="slidenum">
              <a:rPr lang="en-GB" smtClean="0"/>
              <a:t>‹#›</a:t>
            </a:fld>
            <a:endParaRPr lang="en-GB"/>
          </a:p>
        </p:txBody>
      </p:sp>
    </p:spTree>
    <p:extLst>
      <p:ext uri="{BB962C8B-B14F-4D97-AF65-F5344CB8AC3E}">
        <p14:creationId xmlns:p14="http://schemas.microsoft.com/office/powerpoint/2010/main" val="267942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DACC6E6-30E1-4D90-ACEE-5D7CD409ED6C}" type="slidenum">
              <a:rPr lang="en-GB" smtClean="0"/>
              <a:t>11</a:t>
            </a:fld>
            <a:endParaRPr lang="en-GB"/>
          </a:p>
        </p:txBody>
      </p:sp>
    </p:spTree>
    <p:extLst>
      <p:ext uri="{BB962C8B-B14F-4D97-AF65-F5344CB8AC3E}">
        <p14:creationId xmlns:p14="http://schemas.microsoft.com/office/powerpoint/2010/main" val="4018694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A3894-4F79-4F83-B9F3-B16EE42A1BB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AC0009E-3B06-4837-BFE9-D664BE9467E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D59B7F-76B4-4A36-B701-850ACA07F70D}"/>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5" name="Footer Placeholder 4">
            <a:extLst>
              <a:ext uri="{FF2B5EF4-FFF2-40B4-BE49-F238E27FC236}">
                <a16:creationId xmlns:a16="http://schemas.microsoft.com/office/drawing/2014/main" id="{E9CFC9D6-9955-4268-859A-CE690110DA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504CBC-66B5-4344-84F0-FB4829E6F566}"/>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3989505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3369-BD2C-4D8A-AF42-A6EE979A27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1E2153-6BF1-4598-BCD7-591FE8FE05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B24C78-32D5-4D86-8D08-96CA24755B32}"/>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5" name="Footer Placeholder 4">
            <a:extLst>
              <a:ext uri="{FF2B5EF4-FFF2-40B4-BE49-F238E27FC236}">
                <a16:creationId xmlns:a16="http://schemas.microsoft.com/office/drawing/2014/main" id="{52987224-6CEC-44F3-B128-9DDC415D8D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06D6EF-7796-4135-966F-855A1B32E829}"/>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4190418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FF20-2E80-4E65-BD5B-CDEB945F929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2A65F59-D54A-47B9-8BCB-8C46654DF84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D789B8-5FC0-443F-BCBE-BC3B590A2879}"/>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5" name="Footer Placeholder 4">
            <a:extLst>
              <a:ext uri="{FF2B5EF4-FFF2-40B4-BE49-F238E27FC236}">
                <a16:creationId xmlns:a16="http://schemas.microsoft.com/office/drawing/2014/main" id="{9395DD87-341C-41BB-AEEB-4CD6C2BCF9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CAA766-D2BC-491E-98AD-14805869F1E3}"/>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16080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0CF8-0C3B-432F-93AB-09B6E8A484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24261-AC9B-4800-96D0-8CB84E6C8407}"/>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FFCD89E-8D8D-4C4D-8B63-F7425ED3A91B}"/>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8A5BB58-2312-4CCF-AE38-A54DB03BF223}"/>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6" name="Footer Placeholder 5">
            <a:extLst>
              <a:ext uri="{FF2B5EF4-FFF2-40B4-BE49-F238E27FC236}">
                <a16:creationId xmlns:a16="http://schemas.microsoft.com/office/drawing/2014/main" id="{9536CD35-B774-4172-B307-223A809D53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AB8314-9209-4B6D-9432-D4CA8EBC607A}"/>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2584476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DD10-2EB2-4170-B4E2-5D00ED95EFC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9DED387-420A-4E6B-89AC-BD3355205D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312AD7-8D23-4D38-AC89-32C95D4A41DE}"/>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BDBBA1D-04D8-491F-9054-21024AA5F45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3EBCCC-0123-4780-8322-2E77FAAFB731}"/>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9F42C2-EC7C-42BF-9980-46551A02A170}"/>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8" name="Footer Placeholder 7">
            <a:extLst>
              <a:ext uri="{FF2B5EF4-FFF2-40B4-BE49-F238E27FC236}">
                <a16:creationId xmlns:a16="http://schemas.microsoft.com/office/drawing/2014/main" id="{6082A67B-EEEC-411A-9B3D-B8F125C9B27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F707F10-A9D2-4207-B49D-FF5BFDD044A6}"/>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1010728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5E5BF-59D4-4A04-BFDC-E2DB56306C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3901DF-DD7F-4DB8-83A2-8D5386967332}"/>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4" name="Footer Placeholder 3">
            <a:extLst>
              <a:ext uri="{FF2B5EF4-FFF2-40B4-BE49-F238E27FC236}">
                <a16:creationId xmlns:a16="http://schemas.microsoft.com/office/drawing/2014/main" id="{E3D3E966-2C40-453C-B348-2057A6D9BB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B0899F4-FC43-4A00-975A-F7334767CD22}"/>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1999176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7B02A6-0C3B-4BEB-A929-29FC5D00E651}"/>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3" name="Footer Placeholder 2">
            <a:extLst>
              <a:ext uri="{FF2B5EF4-FFF2-40B4-BE49-F238E27FC236}">
                <a16:creationId xmlns:a16="http://schemas.microsoft.com/office/drawing/2014/main" id="{DD5DA87E-3422-416A-90C7-F6A8E97CD4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BA178B2-D35C-47C7-BD16-155E148628D4}"/>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200201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38DE-C661-44B7-A21D-7A49739E38D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B7ED99C-D615-4BE1-A8FC-DF95D78A0FE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4351503-07CE-49DB-B388-93031A09971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FFC50C-FBAB-404D-890E-C150B123CF7E}"/>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6" name="Footer Placeholder 5">
            <a:extLst>
              <a:ext uri="{FF2B5EF4-FFF2-40B4-BE49-F238E27FC236}">
                <a16:creationId xmlns:a16="http://schemas.microsoft.com/office/drawing/2014/main" id="{DD831FC1-4642-478D-9FB3-99D78C66B0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C17E36-43BC-4621-9512-030E4D2F4DBF}"/>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254124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E046-7BB1-45CF-B2EA-5CF34C8F359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E51AF57-35A9-4130-92AC-D615AC2BFBD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A62B87-4A5A-40B2-BA15-3E4B808090D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2E47A47-7664-4105-8E24-FC2359274B16}"/>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6" name="Footer Placeholder 5">
            <a:extLst>
              <a:ext uri="{FF2B5EF4-FFF2-40B4-BE49-F238E27FC236}">
                <a16:creationId xmlns:a16="http://schemas.microsoft.com/office/drawing/2014/main" id="{575A860F-5E9E-4243-9705-B2B81473AE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F54F29-6605-4D0F-954A-D24A07A8D498}"/>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3594803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1EE7-F5E6-4A5A-96FD-DCB1206AD0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F15327-89FE-440D-B5B5-CF2BB3E998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48DF8E-2194-4C0A-A3D9-4AA548AD50AC}"/>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5" name="Footer Placeholder 4">
            <a:extLst>
              <a:ext uri="{FF2B5EF4-FFF2-40B4-BE49-F238E27FC236}">
                <a16:creationId xmlns:a16="http://schemas.microsoft.com/office/drawing/2014/main" id="{8D9C38A4-E708-441C-894E-D5CF715D8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B8736F-EED6-47B7-817D-3A2DC09863CB}"/>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3131202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9BA6EE-E49B-4E2A-9F26-858993A0612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5A663EF-E752-48BE-884E-3E5E03DE39AA}"/>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019A62-9A98-44D1-990E-670C80881149}"/>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5" name="Footer Placeholder 4">
            <a:extLst>
              <a:ext uri="{FF2B5EF4-FFF2-40B4-BE49-F238E27FC236}">
                <a16:creationId xmlns:a16="http://schemas.microsoft.com/office/drawing/2014/main" id="{8E523188-89D4-43AB-BF03-7AB5811682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C172FA-1FA8-4721-8EBC-597ED8226D46}"/>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413806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7D84-CC47-4C57-8A9D-8D5A49882C2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F08AD75-52BB-4F2B-8F13-77B3E816CADC}"/>
              </a:ext>
            </a:extLst>
          </p:cNvPr>
          <p:cNvSpPr>
            <a:spLocks noGrp="1"/>
          </p:cNvSpPr>
          <p:nvPr>
            <p:ph type="dt" sz="half" idx="10"/>
          </p:nvPr>
        </p:nvSpPr>
        <p:spPr/>
        <p:txBody>
          <a:bodyPr/>
          <a:lstStyle/>
          <a:p>
            <a:fld id="{9CE88651-6DFB-4B69-B0E0-FF7E518D8C5D}" type="datetimeFigureOut">
              <a:rPr lang="en-GB" smtClean="0"/>
              <a:t>04/07/2020</a:t>
            </a:fld>
            <a:endParaRPr lang="en-GB"/>
          </a:p>
        </p:txBody>
      </p:sp>
      <p:sp>
        <p:nvSpPr>
          <p:cNvPr id="4" name="Footer Placeholder 3">
            <a:extLst>
              <a:ext uri="{FF2B5EF4-FFF2-40B4-BE49-F238E27FC236}">
                <a16:creationId xmlns:a16="http://schemas.microsoft.com/office/drawing/2014/main" id="{0A33D11E-8F8A-4F70-A648-F95B4F0841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7A223E-6D89-4B3B-91BF-B1BC049BB4C0}"/>
              </a:ext>
            </a:extLst>
          </p:cNvPr>
          <p:cNvSpPr>
            <a:spLocks noGrp="1"/>
          </p:cNvSpPr>
          <p:nvPr>
            <p:ph type="sldNum" sz="quarter" idx="12"/>
          </p:nvPr>
        </p:nvSpPr>
        <p:spPr/>
        <p:txBody>
          <a:bodyPr/>
          <a:lstStyle/>
          <a:p>
            <a:fld id="{55859AE9-6CA6-4B91-AFFB-B73D6F8BA14C}" type="slidenum">
              <a:rPr lang="en-GB" smtClean="0"/>
              <a:t>‹#›</a:t>
            </a:fld>
            <a:endParaRPr lang="en-GB"/>
          </a:p>
        </p:txBody>
      </p:sp>
    </p:spTree>
    <p:extLst>
      <p:ext uri="{BB962C8B-B14F-4D97-AF65-F5344CB8AC3E}">
        <p14:creationId xmlns:p14="http://schemas.microsoft.com/office/powerpoint/2010/main" val="3202797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546569-F7F3-4208-97A1-890FF2CA014E}" type="datetimeFigureOut">
              <a:rPr lang="en-GB" smtClean="0"/>
              <a:pPr/>
              <a:t>04/07/2020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27BCA5F-C1B2-43EE-8386-0A25E6CBE80F}"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theme" Target="../theme/theme2.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46569-F7F3-4208-97A1-890FF2CA014E}" type="datetimeFigureOut">
              <a:rPr lang="en-GB" smtClean="0"/>
              <a:pPr/>
              <a:t>04/07/2020</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BCA5F-C1B2-43EE-8386-0A25E6CBE80F}"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CBAF32-E7E5-4100-A9E0-8C6E14C790B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847745-C3BE-4E59-B336-F36FF5CB01E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654DB2-FBE8-40DB-B831-3229D810ABB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88651-6DFB-4B69-B0E0-FF7E518D8C5D}" type="datetimeFigureOut">
              <a:rPr lang="en-GB" smtClean="0"/>
              <a:t>04/07/2020</a:t>
            </a:fld>
            <a:endParaRPr lang="en-GB"/>
          </a:p>
        </p:txBody>
      </p:sp>
      <p:sp>
        <p:nvSpPr>
          <p:cNvPr id="5" name="Footer Placeholder 4">
            <a:extLst>
              <a:ext uri="{FF2B5EF4-FFF2-40B4-BE49-F238E27FC236}">
                <a16:creationId xmlns:a16="http://schemas.microsoft.com/office/drawing/2014/main" id="{86DC0904-2384-4E57-B0E0-48B53709891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47F6C26-4358-43B6-982A-3E1D41F5F32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59AE9-6CA6-4B91-AFFB-B73D6F8BA14C}" type="slidenum">
              <a:rPr lang="en-GB" smtClean="0"/>
              <a:t>‹#›</a:t>
            </a:fld>
            <a:endParaRPr lang="en-GB"/>
          </a:p>
        </p:txBody>
      </p:sp>
    </p:spTree>
    <p:extLst>
      <p:ext uri="{BB962C8B-B14F-4D97-AF65-F5344CB8AC3E}">
        <p14:creationId xmlns:p14="http://schemas.microsoft.com/office/powerpoint/2010/main" val="3613062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jpeg" /><Relationship Id="rId7" Type="http://schemas.openxmlformats.org/officeDocument/2006/relationships/image" Target="../media/image6.jpeg" /><Relationship Id="rId2" Type="http://schemas.openxmlformats.org/officeDocument/2006/relationships/image" Target="../media/image1.jpeg" /><Relationship Id="rId1" Type="http://schemas.openxmlformats.org/officeDocument/2006/relationships/slideLayout" Target="../slideLayouts/slideLayout1.xml" /><Relationship Id="rId6" Type="http://schemas.openxmlformats.org/officeDocument/2006/relationships/image" Target="../media/image5.png" /><Relationship Id="rId11" Type="http://schemas.openxmlformats.org/officeDocument/2006/relationships/image" Target="../media/image10.jpg" /><Relationship Id="rId5" Type="http://schemas.openxmlformats.org/officeDocument/2006/relationships/image" Target="../media/image4.jpeg" /><Relationship Id="rId10" Type="http://schemas.openxmlformats.org/officeDocument/2006/relationships/image" Target="../media/image9.jpg" /><Relationship Id="rId4" Type="http://schemas.openxmlformats.org/officeDocument/2006/relationships/image" Target="../media/image3.emf" /><Relationship Id="rId9" Type="http://schemas.openxmlformats.org/officeDocument/2006/relationships/image" Target="../media/image8.png" /></Relationships>
</file>

<file path=ppt/slides/_rels/slide10.xml.rels><?xml version="1.0" encoding="UTF-8" standalone="yes"?>
<Relationships xmlns="http://schemas.openxmlformats.org/package/2006/relationships"><Relationship Id="rId3" Type="http://schemas.openxmlformats.org/officeDocument/2006/relationships/image" Target="../media/image31.jpg" /><Relationship Id="rId2" Type="http://schemas.openxmlformats.org/officeDocument/2006/relationships/image" Target="../media/image30.jpg" /><Relationship Id="rId1" Type="http://schemas.openxmlformats.org/officeDocument/2006/relationships/slideLayout" Target="../slideLayouts/slideLayout5.xml" /><Relationship Id="rId5" Type="http://schemas.openxmlformats.org/officeDocument/2006/relationships/image" Target="../media/image33.jpg" /><Relationship Id="rId4" Type="http://schemas.openxmlformats.org/officeDocument/2006/relationships/image" Target="../media/image32.jpg" /></Relationships>
</file>

<file path=ppt/slides/_rels/slide11.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notesSlide" Target="../notesSlides/notesSlide1.xml" /><Relationship Id="rId1" Type="http://schemas.openxmlformats.org/officeDocument/2006/relationships/slideLayout" Target="../slideLayouts/slideLayout6.xml" /><Relationship Id="rId6" Type="http://schemas.openxmlformats.org/officeDocument/2006/relationships/image" Target="../media/image37.jpg" /><Relationship Id="rId5" Type="http://schemas.openxmlformats.org/officeDocument/2006/relationships/image" Target="../media/image36.jpg" /><Relationship Id="rId4" Type="http://schemas.openxmlformats.org/officeDocument/2006/relationships/image" Target="../media/image35.jpg" /></Relationships>
</file>

<file path=ppt/slides/_rels/slide12.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image" Target="../media/image38.jpg" /><Relationship Id="rId1" Type="http://schemas.openxmlformats.org/officeDocument/2006/relationships/slideLayout" Target="../slideLayouts/slideLayout6.xml" /><Relationship Id="rId4" Type="http://schemas.openxmlformats.org/officeDocument/2006/relationships/image" Target="../media/image40.png" /></Relationships>
</file>

<file path=ppt/slides/_rels/slide13.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image" Target="../media/image1.jpeg" /><Relationship Id="rId1" Type="http://schemas.openxmlformats.org/officeDocument/2006/relationships/slideLayout" Target="../slideLayouts/slideLayout1.xml" /><Relationship Id="rId5" Type="http://schemas.openxmlformats.org/officeDocument/2006/relationships/image" Target="../media/image43.jpg" /><Relationship Id="rId4" Type="http://schemas.openxmlformats.org/officeDocument/2006/relationships/image" Target="../media/image42.png" /></Relationships>
</file>

<file path=ppt/slides/_rels/slide2.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12.jpeg" /><Relationship Id="rId2" Type="http://schemas.openxmlformats.org/officeDocument/2006/relationships/image" Target="../media/image1.jpeg" /><Relationship Id="rId1" Type="http://schemas.openxmlformats.org/officeDocument/2006/relationships/slideLayout" Target="../slideLayouts/slideLayout6.xml" /></Relationships>
</file>

<file path=ppt/slides/_rels/slide4.xml.rels><?xml version="1.0" encoding="UTF-8" standalone="yes"?>
<Relationships xmlns="http://schemas.openxmlformats.org/package/2006/relationships"><Relationship Id="rId8" Type="http://schemas.openxmlformats.org/officeDocument/2006/relationships/image" Target="../media/image18.jpeg" /><Relationship Id="rId3" Type="http://schemas.openxmlformats.org/officeDocument/2006/relationships/image" Target="../media/image13.jpeg" /><Relationship Id="rId7" Type="http://schemas.openxmlformats.org/officeDocument/2006/relationships/image" Target="../media/image17.jpeg" /><Relationship Id="rId2" Type="http://schemas.openxmlformats.org/officeDocument/2006/relationships/image" Target="../media/image1.jpeg" /><Relationship Id="rId1" Type="http://schemas.openxmlformats.org/officeDocument/2006/relationships/slideLayout" Target="../slideLayouts/slideLayout6.xml" /><Relationship Id="rId6" Type="http://schemas.openxmlformats.org/officeDocument/2006/relationships/image" Target="../media/image16.png" /><Relationship Id="rId5" Type="http://schemas.openxmlformats.org/officeDocument/2006/relationships/image" Target="../media/image15.png" /><Relationship Id="rId4" Type="http://schemas.openxmlformats.org/officeDocument/2006/relationships/image" Target="../media/image14.jpeg" /></Relationships>
</file>

<file path=ppt/slides/_rels/slide5.xml.rels><?xml version="1.0" encoding="UTF-8" standalone="yes"?>
<Relationships xmlns="http://schemas.openxmlformats.org/package/2006/relationships"><Relationship Id="rId3" Type="http://schemas.openxmlformats.org/officeDocument/2006/relationships/image" Target="../media/image19.jpeg" /><Relationship Id="rId7" Type="http://schemas.openxmlformats.org/officeDocument/2006/relationships/image" Target="../media/image8.png" /><Relationship Id="rId2" Type="http://schemas.openxmlformats.org/officeDocument/2006/relationships/image" Target="../media/image1.jpeg" /><Relationship Id="rId1" Type="http://schemas.openxmlformats.org/officeDocument/2006/relationships/slideLayout" Target="../slideLayouts/slideLayout6.xml" /><Relationship Id="rId6" Type="http://schemas.openxmlformats.org/officeDocument/2006/relationships/image" Target="../media/image3.emf" /><Relationship Id="rId5" Type="http://schemas.openxmlformats.org/officeDocument/2006/relationships/image" Target="../media/image21.jpeg" /><Relationship Id="rId4" Type="http://schemas.openxmlformats.org/officeDocument/2006/relationships/image" Target="../media/image20.jpeg" /></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 /><Relationship Id="rId2" Type="http://schemas.openxmlformats.org/officeDocument/2006/relationships/slideLayout" Target="../slideLayouts/slideLayout6.xml" /><Relationship Id="rId1" Type="http://schemas.openxmlformats.org/officeDocument/2006/relationships/vmlDrawing" Target="../drawings/vmlDrawing1.vml" /><Relationship Id="rId4" Type="http://schemas.openxmlformats.org/officeDocument/2006/relationships/image" Target="../media/image22.emf" /></Relationships>
</file>

<file path=ppt/slides/_rels/slide7.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image" Target="../media/image23.png" /><Relationship Id="rId1" Type="http://schemas.openxmlformats.org/officeDocument/2006/relationships/slideLayout" Target="../slideLayouts/slideLayout2.xml" /><Relationship Id="rId5" Type="http://schemas.openxmlformats.org/officeDocument/2006/relationships/image" Target="../media/image25.png" /><Relationship Id="rId4" Type="http://schemas.openxmlformats.org/officeDocument/2006/relationships/image" Target="../media/image24.png" /></Relationships>
</file>

<file path=ppt/slides/_rels/slide8.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3" Type="http://schemas.openxmlformats.org/officeDocument/2006/relationships/image" Target="../media/image28.jpg" /><Relationship Id="rId2" Type="http://schemas.openxmlformats.org/officeDocument/2006/relationships/image" Target="../media/image27.jpg" /><Relationship Id="rId1" Type="http://schemas.openxmlformats.org/officeDocument/2006/relationships/slideLayout" Target="../slideLayouts/slideLayout6.xml" /><Relationship Id="rId4" Type="http://schemas.openxmlformats.org/officeDocument/2006/relationships/image" Target="../media/image2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0"/>
            <a:ext cx="7772400" cy="2160240"/>
          </a:xfrm>
        </p:spPr>
        <p:txBody>
          <a:bodyPr>
            <a:normAutofit fontScale="90000"/>
          </a:bodyPr>
          <a:lstStyle/>
          <a:p>
            <a:r>
              <a:rPr lang="en-GB" sz="10700" dirty="0">
                <a:solidFill>
                  <a:schemeClr val="tx2"/>
                </a:solidFill>
                <a:latin typeface="Angsana New" pitchFamily="18" charset="-34"/>
                <a:ea typeface="MingLiU" pitchFamily="49" charset="-120"/>
                <a:cs typeface="Angsana New" pitchFamily="18" charset="-34"/>
              </a:rPr>
              <a:t>SESHAA</a:t>
            </a:r>
            <a:br>
              <a:rPr lang="en-GB" sz="10700" dirty="0">
                <a:solidFill>
                  <a:schemeClr val="tx2"/>
                </a:solidFill>
                <a:latin typeface="Angsana New" pitchFamily="18" charset="-34"/>
                <a:ea typeface="MingLiU" pitchFamily="49" charset="-120"/>
                <a:cs typeface="Angsana New" pitchFamily="18" charset="-34"/>
              </a:rPr>
            </a:br>
            <a:r>
              <a:rPr lang="en-GB" sz="3100" b="1" dirty="0">
                <a:latin typeface="Angsana New" pitchFamily="18" charset="-34"/>
                <a:ea typeface="MingLiU" pitchFamily="49" charset="-120"/>
                <a:cs typeface="Angsana New" pitchFamily="18" charset="-34"/>
              </a:rPr>
              <a:t>Staffordshire Emergency Services Humanitarian Aid Association</a:t>
            </a:r>
            <a:br>
              <a:rPr lang="en-GB" dirty="0"/>
            </a:br>
            <a:r>
              <a:rPr lang="en-GB" sz="2000" b="1" dirty="0"/>
              <a:t>Registered Charity Number 1070739</a:t>
            </a:r>
          </a:p>
        </p:txBody>
      </p:sp>
      <p:pic>
        <p:nvPicPr>
          <p:cNvPr id="4" name="Picture 8" descr="auto0"/>
          <p:cNvPicPr>
            <a:picLocks noChangeAspect="1" noChangeArrowheads="1"/>
          </p:cNvPicPr>
          <p:nvPr/>
        </p:nvPicPr>
        <p:blipFill>
          <a:blip r:embed="rId2" cstate="print"/>
          <a:srcRect/>
          <a:stretch>
            <a:fillRect/>
          </a:stretch>
        </p:blipFill>
        <p:spPr bwMode="auto">
          <a:xfrm>
            <a:off x="2942945" y="2258896"/>
            <a:ext cx="3564000" cy="3564000"/>
          </a:xfrm>
          <a:prstGeom prst="rect">
            <a:avLst/>
          </a:prstGeom>
          <a:noFill/>
          <a:ln w="9525">
            <a:noFill/>
            <a:miter lim="800000"/>
            <a:headEnd/>
            <a:tailEnd/>
          </a:ln>
        </p:spPr>
      </p:pic>
      <p:pic>
        <p:nvPicPr>
          <p:cNvPr id="5" name="Picture 5" descr="Copy of Newca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1520" y="5733256"/>
            <a:ext cx="882382" cy="8640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5443808" y="5733256"/>
            <a:ext cx="3700192" cy="756000"/>
          </a:xfrm>
          <a:prstGeom prst="rect">
            <a:avLst/>
          </a:prstGeom>
          <a:noFill/>
          <a:ln w="9525">
            <a:noFill/>
            <a:miter lim="800000"/>
            <a:headEnd/>
            <a:tailEnd/>
          </a:ln>
        </p:spPr>
      </p:pic>
      <p:pic>
        <p:nvPicPr>
          <p:cNvPr id="7" name="Picture 2" descr="C:\Users\ALF\Documents\Charity work and Docs\FireAID\CFOA Meetings\CFOA - CMYK.jpg"/>
          <p:cNvPicPr>
            <a:picLocks noChangeAspect="1" noChangeArrowheads="1"/>
          </p:cNvPicPr>
          <p:nvPr/>
        </p:nvPicPr>
        <p:blipFill>
          <a:blip r:embed="rId5" cstate="print"/>
          <a:srcRect/>
          <a:stretch>
            <a:fillRect/>
          </a:stretch>
        </p:blipFill>
        <p:spPr bwMode="auto">
          <a:xfrm>
            <a:off x="3203848" y="5733256"/>
            <a:ext cx="1784463" cy="864000"/>
          </a:xfrm>
          <a:prstGeom prst="rect">
            <a:avLst/>
          </a:prstGeom>
          <a:noFill/>
        </p:spPr>
      </p:pic>
      <p:pic>
        <p:nvPicPr>
          <p:cNvPr id="13314" name="Picture 2" descr="https://encrypted-tbn0.gstatic.com/images?q=tbn:ANd9GcQdKtYtc6TLICylIQvAIcsjXBrZCOJYzXc9m19uShf-XHC-kPFQLA--KjXh"/>
          <p:cNvPicPr>
            <a:picLocks noChangeAspect="1" noChangeArrowheads="1"/>
          </p:cNvPicPr>
          <p:nvPr/>
        </p:nvPicPr>
        <p:blipFill>
          <a:blip r:embed="rId6" cstate="print"/>
          <a:srcRect/>
          <a:stretch>
            <a:fillRect/>
          </a:stretch>
        </p:blipFill>
        <p:spPr bwMode="auto">
          <a:xfrm>
            <a:off x="5004048" y="5661248"/>
            <a:ext cx="562604" cy="1008000"/>
          </a:xfrm>
          <a:prstGeom prst="rect">
            <a:avLst/>
          </a:prstGeom>
          <a:noFill/>
        </p:spPr>
      </p:pic>
      <p:pic>
        <p:nvPicPr>
          <p:cNvPr id="8" name="Picture 4" descr="Logo4_v2.jpg"/>
          <p:cNvPicPr>
            <a:picLocks noChangeAspect="1"/>
          </p:cNvPicPr>
          <p:nvPr/>
        </p:nvPicPr>
        <p:blipFill>
          <a:blip r:embed="rId7" cstate="print"/>
          <a:srcRect/>
          <a:stretch>
            <a:fillRect/>
          </a:stretch>
        </p:blipFill>
        <p:spPr bwMode="auto">
          <a:xfrm>
            <a:off x="1403648" y="5733256"/>
            <a:ext cx="1511300" cy="823912"/>
          </a:xfrm>
          <a:prstGeom prst="rect">
            <a:avLst/>
          </a:prstGeom>
          <a:noFill/>
          <a:ln w="9525">
            <a:noFill/>
            <a:miter lim="800000"/>
            <a:headEnd/>
            <a:tailEnd/>
          </a:ln>
        </p:spPr>
      </p:pic>
      <p:pic>
        <p:nvPicPr>
          <p:cNvPr id="10" name="Picture 9" descr="A close up of a sign&#10;&#10;Description automatically generated">
            <a:extLst>
              <a:ext uri="{FF2B5EF4-FFF2-40B4-BE49-F238E27FC236}">
                <a16:creationId xmlns:a16="http://schemas.microsoft.com/office/drawing/2014/main" id="{EB1C4435-4F95-4416-BF90-59313DFDF0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370" y="2718781"/>
            <a:ext cx="2088000" cy="1044000"/>
          </a:xfrm>
          <a:prstGeom prst="rect">
            <a:avLst/>
          </a:prstGeom>
        </p:spPr>
      </p:pic>
      <p:pic>
        <p:nvPicPr>
          <p:cNvPr id="12" name="Picture 11" descr="A picture containing flower, bird&#10;&#10;Description automatically generated">
            <a:extLst>
              <a:ext uri="{FF2B5EF4-FFF2-40B4-BE49-F238E27FC236}">
                <a16:creationId xmlns:a16="http://schemas.microsoft.com/office/drawing/2014/main" id="{D9C3FF5E-72B9-4C9C-BFDD-326DD765F8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370" y="4118963"/>
            <a:ext cx="2088000" cy="1044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D77294B3-75F6-4658-B9C6-1F2C6784B6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6806" y="2492896"/>
            <a:ext cx="1656000" cy="1656000"/>
          </a:xfrm>
          <a:prstGeom prst="rect">
            <a:avLst/>
          </a:prstGeom>
        </p:spPr>
      </p:pic>
      <p:pic>
        <p:nvPicPr>
          <p:cNvPr id="13" name="Picture 12" descr="A close up of a sign&#10;&#10;Description automatically generated">
            <a:extLst>
              <a:ext uri="{FF2B5EF4-FFF2-40B4-BE49-F238E27FC236}">
                <a16:creationId xmlns:a16="http://schemas.microsoft.com/office/drawing/2014/main" id="{2271FFA1-6BD6-42AE-893C-8C72E21905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2806" y="4202827"/>
            <a:ext cx="1404000" cy="1404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E207569-DEC3-4E9C-8E22-6C714E327501}"/>
              </a:ext>
            </a:extLst>
          </p:cNvPr>
          <p:cNvSpPr txBox="1"/>
          <p:nvPr/>
        </p:nvSpPr>
        <p:spPr>
          <a:xfrm>
            <a:off x="3766365" y="3812954"/>
            <a:ext cx="4848966" cy="15160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kern="1200">
                <a:solidFill>
                  <a:srgbClr val="FFFFFF"/>
                </a:solidFill>
                <a:latin typeface="+mj-lt"/>
                <a:ea typeface="+mj-ea"/>
                <a:cs typeface="+mj-cs"/>
              </a:rPr>
              <a:t>Line Rescue Dushanbe 2019</a:t>
            </a:r>
          </a:p>
        </p:txBody>
      </p:sp>
      <p:pic>
        <p:nvPicPr>
          <p:cNvPr id="3" name="Picture 2">
            <a:extLst>
              <a:ext uri="{FF2B5EF4-FFF2-40B4-BE49-F238E27FC236}">
                <a16:creationId xmlns:a16="http://schemas.microsoft.com/office/drawing/2014/main" id="{654903EA-A8CE-465A-B70E-235D45DB747B}"/>
              </a:ext>
            </a:extLst>
          </p:cNvPr>
          <p:cNvPicPr>
            <a:picLocks noChangeAspect="1"/>
          </p:cNvPicPr>
          <p:nvPr/>
        </p:nvPicPr>
        <p:blipFill rotWithShape="1">
          <a:blip r:embed="rId2">
            <a:extLst>
              <a:ext uri="{28A0092B-C50C-407E-A947-70E740481C1C}">
                <a14:useLocalDpi xmlns:a14="http://schemas.microsoft.com/office/drawing/2010/main" val="0"/>
              </a:ext>
            </a:extLst>
          </a:blip>
          <a:srcRect l="17110" r="5732" b="-4"/>
          <a:stretch/>
        </p:blipFill>
        <p:spPr>
          <a:xfrm>
            <a:off x="238226" y="321733"/>
            <a:ext cx="3113761" cy="3026834"/>
          </a:xfrm>
          <a:prstGeom prst="rect">
            <a:avLst/>
          </a:prstGeom>
        </p:spPr>
      </p:pic>
      <p:pic>
        <p:nvPicPr>
          <p:cNvPr id="10" name="Content Placeholder 9" descr="A person standing on top of a wooden pole&#10;&#10;Description automatically generated">
            <a:extLst>
              <a:ext uri="{FF2B5EF4-FFF2-40B4-BE49-F238E27FC236}">
                <a16:creationId xmlns:a16="http://schemas.microsoft.com/office/drawing/2014/main" id="{63484D10-DCE1-4A73-ADCF-7ED85FD5ECD4}"/>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25399" r="7913" b="3"/>
          <a:stretch/>
        </p:blipFill>
        <p:spPr>
          <a:xfrm>
            <a:off x="3479216" y="321733"/>
            <a:ext cx="2654982" cy="2985818"/>
          </a:xfrm>
          <a:prstGeom prst="rect">
            <a:avLst/>
          </a:prstGeom>
        </p:spPr>
      </p:pic>
      <p:pic>
        <p:nvPicPr>
          <p:cNvPr id="13" name="Content Placeholder 12" descr="A group of people wearing costumes&#10;&#10;Description automatically generated">
            <a:extLst>
              <a:ext uri="{FF2B5EF4-FFF2-40B4-BE49-F238E27FC236}">
                <a16:creationId xmlns:a16="http://schemas.microsoft.com/office/drawing/2014/main" id="{D367110D-45F8-4A66-A648-BF3D0ECA935E}"/>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32679" r="715" b="3"/>
          <a:stretch/>
        </p:blipFill>
        <p:spPr>
          <a:xfrm>
            <a:off x="6261427" y="321734"/>
            <a:ext cx="2651693" cy="2985818"/>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F9C0BC9-F8FC-49D6-AC7E-6EF3C9DD86CE}"/>
              </a:ext>
            </a:extLst>
          </p:cNvPr>
          <p:cNvPicPr>
            <a:picLocks noChangeAspect="1"/>
          </p:cNvPicPr>
          <p:nvPr/>
        </p:nvPicPr>
        <p:blipFill rotWithShape="1">
          <a:blip r:embed="rId5">
            <a:extLst>
              <a:ext uri="{28A0092B-C50C-407E-A947-70E740481C1C}">
                <a14:useLocalDpi xmlns:a14="http://schemas.microsoft.com/office/drawing/2010/main" val="0"/>
              </a:ext>
            </a:extLst>
          </a:blip>
          <a:srcRect r="22680" b="-4"/>
          <a:stretch/>
        </p:blipFill>
        <p:spPr>
          <a:xfrm>
            <a:off x="238226" y="3509433"/>
            <a:ext cx="3120339" cy="3026833"/>
          </a:xfrm>
          <a:prstGeom prst="rect">
            <a:avLst/>
          </a:prstGeom>
        </p:spPr>
      </p:pic>
    </p:spTree>
    <p:extLst>
      <p:ext uri="{BB962C8B-B14F-4D97-AF65-F5344CB8AC3E}">
        <p14:creationId xmlns:p14="http://schemas.microsoft.com/office/powerpoint/2010/main" val="169568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66">
            <a:extLst>
              <a:ext uri="{FF2B5EF4-FFF2-40B4-BE49-F238E27FC236}">
                <a16:creationId xmlns:a16="http://schemas.microsoft.com/office/drawing/2014/main" id="{A29398BB-6F62-472B-88B2-8D942FEB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posing for the camera&#10;&#10;Description automatically generated">
            <a:extLst>
              <a:ext uri="{FF2B5EF4-FFF2-40B4-BE49-F238E27FC236}">
                <a16:creationId xmlns:a16="http://schemas.microsoft.com/office/drawing/2014/main" id="{D0C18AEA-2831-450C-B8C5-CDC8EA74EC98}"/>
              </a:ext>
            </a:extLst>
          </p:cNvPr>
          <p:cNvPicPr>
            <a:picLocks noChangeAspect="1"/>
          </p:cNvPicPr>
          <p:nvPr/>
        </p:nvPicPr>
        <p:blipFill rotWithShape="1">
          <a:blip r:embed="rId3">
            <a:extLst>
              <a:ext uri="{28A0092B-C50C-407E-A947-70E740481C1C}">
                <a14:useLocalDpi xmlns:a14="http://schemas.microsoft.com/office/drawing/2010/main" val="0"/>
              </a:ext>
            </a:extLst>
          </a:blip>
          <a:srcRect l="8207" r="3459" b="-1"/>
          <a:stretch/>
        </p:blipFill>
        <p:spPr>
          <a:xfrm>
            <a:off x="0" y="10"/>
            <a:ext cx="9144000" cy="6857990"/>
          </a:xfrm>
          <a:prstGeom prst="rect">
            <a:avLst/>
          </a:prstGeom>
        </p:spPr>
      </p:pic>
      <p:sp>
        <p:nvSpPr>
          <p:cNvPr id="85" name="Freeform: Shape 68">
            <a:extLst>
              <a:ext uri="{FF2B5EF4-FFF2-40B4-BE49-F238E27FC236}">
                <a16:creationId xmlns:a16="http://schemas.microsoft.com/office/drawing/2014/main" id="{615A59BC-530D-4881-A29E-CB9EE2D49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624" y="1073777"/>
            <a:ext cx="3745546" cy="4412648"/>
          </a:xfrm>
          <a:custGeom>
            <a:avLst/>
            <a:gdLst>
              <a:gd name="connsiteX0" fmla="*/ 1437823 w 4994062"/>
              <a:gd name="connsiteY0" fmla="*/ 0 h 4412648"/>
              <a:gd name="connsiteX1" fmla="*/ 3556238 w 4994062"/>
              <a:gd name="connsiteY1" fmla="*/ 0 h 4412648"/>
              <a:gd name="connsiteX2" fmla="*/ 3885668 w 4994062"/>
              <a:gd name="connsiteY2" fmla="*/ 191458 h 4412648"/>
              <a:gd name="connsiteX3" fmla="*/ 4942588 w 4994062"/>
              <a:gd name="connsiteY3" fmla="*/ 2019425 h 4412648"/>
              <a:gd name="connsiteX4" fmla="*/ 4942588 w 4994062"/>
              <a:gd name="connsiteY4" fmla="*/ 2393224 h 4412648"/>
              <a:gd name="connsiteX5" fmla="*/ 4550147 w 4994062"/>
              <a:gd name="connsiteY5" fmla="*/ 3071961 h 4412648"/>
              <a:gd name="connsiteX6" fmla="*/ 4549818 w 4994062"/>
              <a:gd name="connsiteY6" fmla="*/ 3072530 h 4412648"/>
              <a:gd name="connsiteX7" fmla="*/ 4539741 w 4994062"/>
              <a:gd name="connsiteY7" fmla="*/ 3072530 h 4412648"/>
              <a:gd name="connsiteX8" fmla="*/ 3588169 w 4994062"/>
              <a:gd name="connsiteY8" fmla="*/ 3072530 h 4412648"/>
              <a:gd name="connsiteX9" fmla="*/ 3432811 w 4994062"/>
              <a:gd name="connsiteY9" fmla="*/ 3158889 h 4412648"/>
              <a:gd name="connsiteX10" fmla="*/ 2889055 w 4994062"/>
              <a:gd name="connsiteY10" fmla="*/ 4089642 h 4412648"/>
              <a:gd name="connsiteX11" fmla="*/ 2889055 w 4994062"/>
              <a:gd name="connsiteY11" fmla="*/ 4268756 h 4412648"/>
              <a:gd name="connsiteX12" fmla="*/ 2957025 w 4994062"/>
              <a:gd name="connsiteY12" fmla="*/ 4385100 h 4412648"/>
              <a:gd name="connsiteX13" fmla="*/ 2973119 w 4994062"/>
              <a:gd name="connsiteY13" fmla="*/ 4412648 h 4412648"/>
              <a:gd name="connsiteX14" fmla="*/ 2913734 w 4994062"/>
              <a:gd name="connsiteY14" fmla="*/ 4412648 h 4412648"/>
              <a:gd name="connsiteX15" fmla="*/ 1437823 w 4994062"/>
              <a:gd name="connsiteY15" fmla="*/ 4412648 h 4412648"/>
              <a:gd name="connsiteX16" fmla="*/ 1112968 w 4994062"/>
              <a:gd name="connsiteY16" fmla="*/ 4221190 h 4412648"/>
              <a:gd name="connsiteX17" fmla="*/ 51474 w 4994062"/>
              <a:gd name="connsiteY17" fmla="*/ 2393224 h 4412648"/>
              <a:gd name="connsiteX18" fmla="*/ 51474 w 4994062"/>
              <a:gd name="connsiteY18" fmla="*/ 2019425 h 4412648"/>
              <a:gd name="connsiteX19" fmla="*/ 1112968 w 4994062"/>
              <a:gd name="connsiteY19" fmla="*/ 191458 h 4412648"/>
              <a:gd name="connsiteX20" fmla="*/ 1437823 w 4994062"/>
              <a:gd name="connsiteY20" fmla="*/ 0 h 44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94062" h="4412648">
                <a:moveTo>
                  <a:pt x="1437823" y="0"/>
                </a:moveTo>
                <a:cubicBezTo>
                  <a:pt x="1437823" y="0"/>
                  <a:pt x="1437823" y="0"/>
                  <a:pt x="3556238" y="0"/>
                </a:cubicBezTo>
                <a:cubicBezTo>
                  <a:pt x="3693500" y="0"/>
                  <a:pt x="3817038" y="72936"/>
                  <a:pt x="3885668" y="191458"/>
                </a:cubicBezTo>
                <a:cubicBezTo>
                  <a:pt x="3885668" y="191458"/>
                  <a:pt x="3885668" y="191458"/>
                  <a:pt x="4942588" y="2019425"/>
                </a:cubicBezTo>
                <a:cubicBezTo>
                  <a:pt x="5011220" y="2133388"/>
                  <a:pt x="5011220" y="2279261"/>
                  <a:pt x="4942588" y="2393224"/>
                </a:cubicBezTo>
                <a:cubicBezTo>
                  <a:pt x="4942588" y="2393224"/>
                  <a:pt x="4942588" y="2393224"/>
                  <a:pt x="4550147" y="3071961"/>
                </a:cubicBezTo>
                <a:lnTo>
                  <a:pt x="4549818" y="3072530"/>
                </a:lnTo>
                <a:lnTo>
                  <a:pt x="4539741" y="3072530"/>
                </a:lnTo>
                <a:cubicBezTo>
                  <a:pt x="4403802" y="3072530"/>
                  <a:pt x="4131924" y="3072530"/>
                  <a:pt x="3588169" y="3072530"/>
                </a:cubicBezTo>
                <a:cubicBezTo>
                  <a:pt x="3529910" y="3072530"/>
                  <a:pt x="3458704" y="3110912"/>
                  <a:pt x="3432811" y="3158889"/>
                </a:cubicBezTo>
                <a:cubicBezTo>
                  <a:pt x="3432811" y="3158889"/>
                  <a:pt x="3432811" y="3158889"/>
                  <a:pt x="2889055" y="4089642"/>
                </a:cubicBezTo>
                <a:cubicBezTo>
                  <a:pt x="2859925" y="4140817"/>
                  <a:pt x="2859925" y="4217580"/>
                  <a:pt x="2889055" y="4268756"/>
                </a:cubicBezTo>
                <a:cubicBezTo>
                  <a:pt x="2889055" y="4268756"/>
                  <a:pt x="2889055" y="4268756"/>
                  <a:pt x="2957025" y="4385100"/>
                </a:cubicBezTo>
                <a:lnTo>
                  <a:pt x="2973119" y="4412648"/>
                </a:lnTo>
                <a:lnTo>
                  <a:pt x="2913734" y="4412648"/>
                </a:lnTo>
                <a:cubicBezTo>
                  <a:pt x="2599952" y="4412648"/>
                  <a:pt x="2132928" y="4412648"/>
                  <a:pt x="1437823" y="4412648"/>
                </a:cubicBezTo>
                <a:cubicBezTo>
                  <a:pt x="1305136" y="4412648"/>
                  <a:pt x="1177025" y="4339712"/>
                  <a:pt x="1112968" y="4221190"/>
                </a:cubicBezTo>
                <a:cubicBezTo>
                  <a:pt x="1112968" y="4221190"/>
                  <a:pt x="1112968" y="4221190"/>
                  <a:pt x="51474" y="2393224"/>
                </a:cubicBezTo>
                <a:cubicBezTo>
                  <a:pt x="-17158" y="2279261"/>
                  <a:pt x="-17158" y="2133388"/>
                  <a:pt x="51474" y="2019425"/>
                </a:cubicBezTo>
                <a:cubicBezTo>
                  <a:pt x="51474" y="2019425"/>
                  <a:pt x="51474" y="2019425"/>
                  <a:pt x="1112968" y="191458"/>
                </a:cubicBezTo>
                <a:cubicBezTo>
                  <a:pt x="1177025" y="72936"/>
                  <a:pt x="1305136" y="0"/>
                  <a:pt x="143782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3EDE930C-8E20-41E3-9E01-5C917D33EA45}"/>
              </a:ext>
            </a:extLst>
          </p:cNvPr>
          <p:cNvSpPr>
            <a:spLocks noGrp="1"/>
          </p:cNvSpPr>
          <p:nvPr>
            <p:ph type="title"/>
          </p:nvPr>
        </p:nvSpPr>
        <p:spPr>
          <a:xfrm>
            <a:off x="4653072" y="1874520"/>
            <a:ext cx="2585466" cy="1792224"/>
          </a:xfrm>
        </p:spPr>
        <p:txBody>
          <a:bodyPr vert="horz" lIns="91440" tIns="45720" rIns="91440" bIns="45720" rtlCol="0" anchor="b">
            <a:normAutofit/>
          </a:bodyPr>
          <a:lstStyle/>
          <a:p>
            <a:pPr algn="l">
              <a:lnSpc>
                <a:spcPct val="90000"/>
              </a:lnSpc>
            </a:pPr>
            <a:r>
              <a:rPr lang="en-US" sz="3800" kern="1200" dirty="0">
                <a:solidFill>
                  <a:schemeClr val="bg1"/>
                </a:solidFill>
                <a:latin typeface="+mj-lt"/>
                <a:ea typeface="+mj-ea"/>
                <a:cs typeface="+mj-cs"/>
              </a:rPr>
              <a:t>Tajikistan Convoy 2019</a:t>
            </a:r>
          </a:p>
        </p:txBody>
      </p:sp>
      <p:sp>
        <p:nvSpPr>
          <p:cNvPr id="86" name="Freeform: Shape 70">
            <a:extLst>
              <a:ext uri="{FF2B5EF4-FFF2-40B4-BE49-F238E27FC236}">
                <a16:creationId xmlns:a16="http://schemas.microsoft.com/office/drawing/2014/main" id="{B30C4DF2-5ED3-49D9-B858-DF0352353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5469" y="296419"/>
            <a:ext cx="1335338" cy="1559449"/>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truck is parked on the side of a road&#10;&#10;Description automatically generated">
            <a:extLst>
              <a:ext uri="{FF2B5EF4-FFF2-40B4-BE49-F238E27FC236}">
                <a16:creationId xmlns:a16="http://schemas.microsoft.com/office/drawing/2014/main" id="{5D5236AA-5AC7-4CB3-8FDD-A4F322883EE7}"/>
              </a:ext>
            </a:extLst>
          </p:cNvPr>
          <p:cNvPicPr>
            <a:picLocks noChangeAspect="1"/>
          </p:cNvPicPr>
          <p:nvPr/>
        </p:nvPicPr>
        <p:blipFill rotWithShape="1">
          <a:blip r:embed="rId4">
            <a:extLst>
              <a:ext uri="{28A0092B-C50C-407E-A947-70E740481C1C}">
                <a14:useLocalDpi xmlns:a14="http://schemas.microsoft.com/office/drawing/2010/main" val="0"/>
              </a:ext>
            </a:extLst>
          </a:blip>
          <a:srcRect l="5007" r="37833" b="-4"/>
          <a:stretch/>
        </p:blipFill>
        <p:spPr>
          <a:xfrm>
            <a:off x="3420505" y="384049"/>
            <a:ext cx="1185267" cy="1384190"/>
          </a:xfrm>
          <a:custGeom>
            <a:avLst/>
            <a:gdLst/>
            <a:ahLst/>
            <a:cxnLst/>
            <a:rect l="l" t="t" r="r" b="b"/>
            <a:pathLst>
              <a:path w="1580356" h="1384190">
                <a:moveTo>
                  <a:pt x="450880" y="0"/>
                </a:moveTo>
                <a:cubicBezTo>
                  <a:pt x="1130995" y="0"/>
                  <a:pt x="1130995" y="0"/>
                  <a:pt x="1130995" y="0"/>
                </a:cubicBezTo>
                <a:cubicBezTo>
                  <a:pt x="1165405" y="0"/>
                  <a:pt x="1209937" y="24003"/>
                  <a:pt x="1228154" y="54008"/>
                </a:cubicBezTo>
                <a:cubicBezTo>
                  <a:pt x="1568211" y="636088"/>
                  <a:pt x="1568211" y="636088"/>
                  <a:pt x="1568211" y="636088"/>
                </a:cubicBezTo>
                <a:cubicBezTo>
                  <a:pt x="1584405" y="668092"/>
                  <a:pt x="1584405" y="716098"/>
                  <a:pt x="1568211" y="748103"/>
                </a:cubicBezTo>
                <a:cubicBezTo>
                  <a:pt x="1228154" y="1330182"/>
                  <a:pt x="1228154" y="1330182"/>
                  <a:pt x="1228154" y="1330182"/>
                </a:cubicBezTo>
                <a:cubicBezTo>
                  <a:pt x="1209937" y="1360187"/>
                  <a:pt x="1165405" y="1384190"/>
                  <a:pt x="1130995" y="1384190"/>
                </a:cubicBezTo>
                <a:lnTo>
                  <a:pt x="450880" y="1384190"/>
                </a:lnTo>
                <a:cubicBezTo>
                  <a:pt x="414446" y="1384190"/>
                  <a:pt x="369914" y="1360187"/>
                  <a:pt x="353721" y="1330182"/>
                </a:cubicBezTo>
                <a:cubicBezTo>
                  <a:pt x="13664" y="748103"/>
                  <a:pt x="13664" y="748103"/>
                  <a:pt x="13664" y="748103"/>
                </a:cubicBezTo>
                <a:cubicBezTo>
                  <a:pt x="-4554" y="716098"/>
                  <a:pt x="-4554" y="668092"/>
                  <a:pt x="13664" y="636088"/>
                </a:cubicBezTo>
                <a:cubicBezTo>
                  <a:pt x="353721" y="54008"/>
                  <a:pt x="353721" y="54008"/>
                  <a:pt x="353721" y="54008"/>
                </a:cubicBezTo>
                <a:cubicBezTo>
                  <a:pt x="369914" y="24003"/>
                  <a:pt x="414446" y="0"/>
                  <a:pt x="450880" y="0"/>
                </a:cubicBezTo>
                <a:close/>
              </a:path>
            </a:pathLst>
          </a:custGeom>
        </p:spPr>
      </p:pic>
      <p:sp>
        <p:nvSpPr>
          <p:cNvPr id="87" name="Freeform: Shape 72">
            <a:extLst>
              <a:ext uri="{FF2B5EF4-FFF2-40B4-BE49-F238E27FC236}">
                <a16:creationId xmlns:a16="http://schemas.microsoft.com/office/drawing/2014/main" id="{25E816B0-A826-4F6C-B444-91E42AB2A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6098" y="1127731"/>
            <a:ext cx="1607596" cy="1877400"/>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food, table, items, sitting&#10;&#10;Description automatically generated">
            <a:extLst>
              <a:ext uri="{FF2B5EF4-FFF2-40B4-BE49-F238E27FC236}">
                <a16:creationId xmlns:a16="http://schemas.microsoft.com/office/drawing/2014/main" id="{8F3CB8AB-61F7-4E43-8154-07293F169DE1}"/>
              </a:ext>
            </a:extLst>
          </p:cNvPr>
          <p:cNvPicPr>
            <a:picLocks noChangeAspect="1"/>
          </p:cNvPicPr>
          <p:nvPr/>
        </p:nvPicPr>
        <p:blipFill rotWithShape="1">
          <a:blip r:embed="rId5">
            <a:extLst>
              <a:ext uri="{28A0092B-C50C-407E-A947-70E740481C1C}">
                <a14:useLocalDpi xmlns:a14="http://schemas.microsoft.com/office/drawing/2010/main" val="0"/>
              </a:ext>
            </a:extLst>
          </a:blip>
          <a:srcRect l="36143" r="22327" b="1"/>
          <a:stretch/>
        </p:blipFill>
        <p:spPr>
          <a:xfrm>
            <a:off x="7428813" y="1212647"/>
            <a:ext cx="1462169" cy="1707568"/>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p:spPr>
      </p:pic>
      <p:sp>
        <p:nvSpPr>
          <p:cNvPr id="88" name="Freeform: Shape 74">
            <a:extLst>
              <a:ext uri="{FF2B5EF4-FFF2-40B4-BE49-F238E27FC236}">
                <a16:creationId xmlns:a16="http://schemas.microsoft.com/office/drawing/2014/main" id="{89E7A3B0-8177-473E-B1D0-59D0661DC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74139" y="4122951"/>
            <a:ext cx="1895255" cy="221333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solidFill>
            <a:srgbClr val="FFFFFF"/>
          </a:solidFill>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group of people riding on the back of a truck&#10;&#10;Description automatically generated">
            <a:extLst>
              <a:ext uri="{FF2B5EF4-FFF2-40B4-BE49-F238E27FC236}">
                <a16:creationId xmlns:a16="http://schemas.microsoft.com/office/drawing/2014/main" id="{6563563B-4CFC-42B8-A556-BA913DF14AE5}"/>
              </a:ext>
            </a:extLst>
          </p:cNvPr>
          <p:cNvPicPr>
            <a:picLocks noChangeAspect="1"/>
          </p:cNvPicPr>
          <p:nvPr/>
        </p:nvPicPr>
        <p:blipFill rotWithShape="1">
          <a:blip r:embed="rId6">
            <a:extLst>
              <a:ext uri="{28A0092B-C50C-407E-A947-70E740481C1C}">
                <a14:useLocalDpi xmlns:a14="http://schemas.microsoft.com/office/drawing/2010/main" val="0"/>
              </a:ext>
            </a:extLst>
          </a:blip>
          <a:srcRect l="22032" r="36438" b="1"/>
          <a:stretch/>
        </p:blipFill>
        <p:spPr>
          <a:xfrm>
            <a:off x="6159863" y="4222564"/>
            <a:ext cx="1723806"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spTree>
    <p:extLst>
      <p:ext uri="{BB962C8B-B14F-4D97-AF65-F5344CB8AC3E}">
        <p14:creationId xmlns:p14="http://schemas.microsoft.com/office/powerpoint/2010/main" val="351234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in front of a truck&#10;&#10;Description automatically generated">
            <a:extLst>
              <a:ext uri="{FF2B5EF4-FFF2-40B4-BE49-F238E27FC236}">
                <a16:creationId xmlns:a16="http://schemas.microsoft.com/office/drawing/2014/main" id="{ED3E0F3A-93EC-4888-9593-25A6C7EE79A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4D1B35CF-A71A-4CDD-9777-8DF5DEB9B340}"/>
              </a:ext>
            </a:extLst>
          </p:cNvPr>
          <p:cNvPicPr>
            <a:picLocks noChangeAspect="1"/>
          </p:cNvPicPr>
          <p:nvPr/>
        </p:nvPicPr>
        <p:blipFill>
          <a:blip r:embed="rId3"/>
          <a:stretch>
            <a:fillRect/>
          </a:stretch>
        </p:blipFill>
        <p:spPr>
          <a:xfrm>
            <a:off x="0" y="0"/>
            <a:ext cx="1292464" cy="1292464"/>
          </a:xfrm>
          <a:prstGeom prst="rect">
            <a:avLst/>
          </a:prstGeom>
        </p:spPr>
      </p:pic>
      <p:pic>
        <p:nvPicPr>
          <p:cNvPr id="3" name="Picture 2">
            <a:extLst>
              <a:ext uri="{FF2B5EF4-FFF2-40B4-BE49-F238E27FC236}">
                <a16:creationId xmlns:a16="http://schemas.microsoft.com/office/drawing/2014/main" id="{42F22BCD-50ED-42FE-BAA6-EC4121E5829E}"/>
              </a:ext>
            </a:extLst>
          </p:cNvPr>
          <p:cNvPicPr>
            <a:picLocks noChangeAspect="1"/>
          </p:cNvPicPr>
          <p:nvPr/>
        </p:nvPicPr>
        <p:blipFill>
          <a:blip r:embed="rId4"/>
          <a:stretch>
            <a:fillRect/>
          </a:stretch>
        </p:blipFill>
        <p:spPr>
          <a:xfrm>
            <a:off x="7786482" y="7972"/>
            <a:ext cx="1347333" cy="975445"/>
          </a:xfrm>
          <a:prstGeom prst="rect">
            <a:avLst/>
          </a:prstGeom>
        </p:spPr>
      </p:pic>
    </p:spTree>
    <p:extLst>
      <p:ext uri="{BB962C8B-B14F-4D97-AF65-F5344CB8AC3E}">
        <p14:creationId xmlns:p14="http://schemas.microsoft.com/office/powerpoint/2010/main" val="292843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066090"/>
            <a:ext cx="7772400" cy="1408298"/>
          </a:xfrm>
        </p:spPr>
        <p:txBody>
          <a:bodyPr>
            <a:normAutofit/>
          </a:bodyPr>
          <a:lstStyle/>
          <a:p>
            <a:r>
              <a:rPr lang="en-GB" sz="6600" dirty="0">
                <a:latin typeface="Angsana New" pitchFamily="18" charset="-34"/>
                <a:cs typeface="Angsana New" pitchFamily="18" charset="-34"/>
              </a:rPr>
              <a:t>Thank you for listening</a:t>
            </a:r>
          </a:p>
        </p:txBody>
      </p:sp>
      <p:pic>
        <p:nvPicPr>
          <p:cNvPr id="4" name="Picture 8" descr="auto0"/>
          <p:cNvPicPr>
            <a:picLocks noChangeAspect="1" noChangeArrowheads="1"/>
          </p:cNvPicPr>
          <p:nvPr/>
        </p:nvPicPr>
        <p:blipFill>
          <a:blip r:embed="rId2" cstate="print"/>
          <a:srcRect/>
          <a:stretch>
            <a:fillRect/>
          </a:stretch>
        </p:blipFill>
        <p:spPr bwMode="auto">
          <a:xfrm>
            <a:off x="2535760" y="2137150"/>
            <a:ext cx="3924000" cy="3924000"/>
          </a:xfrm>
          <a:prstGeom prst="rect">
            <a:avLst/>
          </a:prstGeom>
          <a:noFill/>
          <a:ln w="9525">
            <a:noFill/>
            <a:miter lim="800000"/>
            <a:headEnd/>
            <a:tailEnd/>
          </a:ln>
        </p:spPr>
      </p:pic>
      <p:sp>
        <p:nvSpPr>
          <p:cNvPr id="5" name="TextBox 4"/>
          <p:cNvSpPr txBox="1"/>
          <p:nvPr/>
        </p:nvSpPr>
        <p:spPr>
          <a:xfrm>
            <a:off x="899592" y="5661248"/>
            <a:ext cx="7632848" cy="1107996"/>
          </a:xfrm>
          <a:prstGeom prst="rect">
            <a:avLst/>
          </a:prstGeom>
          <a:noFill/>
        </p:spPr>
        <p:txBody>
          <a:bodyPr wrap="square" rtlCol="0">
            <a:spAutoFit/>
          </a:bodyPr>
          <a:lstStyle/>
          <a:p>
            <a:r>
              <a:rPr lang="en-GB" sz="6600" dirty="0">
                <a:latin typeface="Angsana New" pitchFamily="18" charset="-34"/>
                <a:cs typeface="Angsana New" pitchFamily="18" charset="-34"/>
              </a:rPr>
              <a:t>             Any Questions?</a:t>
            </a:r>
          </a:p>
        </p:txBody>
      </p:sp>
      <p:pic>
        <p:nvPicPr>
          <p:cNvPr id="3" name="Picture 2">
            <a:extLst>
              <a:ext uri="{FF2B5EF4-FFF2-40B4-BE49-F238E27FC236}">
                <a16:creationId xmlns:a16="http://schemas.microsoft.com/office/drawing/2014/main" id="{C7B1284B-58C2-4AB5-AB48-7BF875FCCF50}"/>
              </a:ext>
            </a:extLst>
          </p:cNvPr>
          <p:cNvPicPr>
            <a:picLocks noChangeAspect="1"/>
          </p:cNvPicPr>
          <p:nvPr/>
        </p:nvPicPr>
        <p:blipFill>
          <a:blip r:embed="rId3"/>
          <a:stretch>
            <a:fillRect/>
          </a:stretch>
        </p:blipFill>
        <p:spPr>
          <a:xfrm>
            <a:off x="465128" y="2996952"/>
            <a:ext cx="1658256" cy="1658256"/>
          </a:xfrm>
          <a:prstGeom prst="rect">
            <a:avLst/>
          </a:prstGeom>
        </p:spPr>
      </p:pic>
      <p:pic>
        <p:nvPicPr>
          <p:cNvPr id="7" name="Picture 6">
            <a:extLst>
              <a:ext uri="{FF2B5EF4-FFF2-40B4-BE49-F238E27FC236}">
                <a16:creationId xmlns:a16="http://schemas.microsoft.com/office/drawing/2014/main" id="{2D0DD514-0F76-4D03-A71C-1F426C7B87FE}"/>
              </a:ext>
            </a:extLst>
          </p:cNvPr>
          <p:cNvPicPr>
            <a:picLocks noChangeAspect="1"/>
          </p:cNvPicPr>
          <p:nvPr/>
        </p:nvPicPr>
        <p:blipFill>
          <a:blip r:embed="rId4"/>
          <a:stretch>
            <a:fillRect/>
          </a:stretch>
        </p:blipFill>
        <p:spPr>
          <a:xfrm>
            <a:off x="6981758" y="3207822"/>
            <a:ext cx="1402202" cy="140829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661B1A7-1D0B-4FF4-8E2B-1A18551AA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5264" y="88756"/>
            <a:ext cx="3364992" cy="11643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803386D-8EC0-490A-9296-FAFCF1AD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4720EDA-E218-43A9-8817-08F09F4DB6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1714" cy="6862380"/>
          </a:xfrm>
          <a:prstGeom prst="rect">
            <a:avLst/>
          </a:prstGeom>
        </p:spPr>
      </p:pic>
      <p:sp>
        <p:nvSpPr>
          <p:cNvPr id="15" name="Rectangle 14">
            <a:extLst>
              <a:ext uri="{FF2B5EF4-FFF2-40B4-BE49-F238E27FC236}">
                <a16:creationId xmlns:a16="http://schemas.microsoft.com/office/drawing/2014/main" id="{D87C4F29-0DC4-4901-A2FD-7C88889E6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6A781BA-2341-444F-811D-870633C4F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508" y="0"/>
            <a:ext cx="8359485"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893973" y="552810"/>
            <a:ext cx="3603495" cy="2228759"/>
          </a:xfrm>
        </p:spPr>
        <p:txBody>
          <a:bodyPr anchor="b">
            <a:normAutofit/>
          </a:bodyPr>
          <a:lstStyle/>
          <a:p>
            <a:r>
              <a:rPr lang="en-GB" sz="4200">
                <a:latin typeface="Angsana New" pitchFamily="18" charset="-34"/>
                <a:cs typeface="Angsana New" pitchFamily="18" charset="-34"/>
              </a:rPr>
              <a:t>Mission Statement SESHAA</a:t>
            </a:r>
          </a:p>
        </p:txBody>
      </p:sp>
      <p:sp>
        <p:nvSpPr>
          <p:cNvPr id="3" name="Content Placeholder 2"/>
          <p:cNvSpPr>
            <a:spLocks noGrp="1"/>
          </p:cNvSpPr>
          <p:nvPr>
            <p:ph idx="1"/>
          </p:nvPr>
        </p:nvSpPr>
        <p:spPr>
          <a:xfrm>
            <a:off x="893973" y="2959729"/>
            <a:ext cx="3603495" cy="3341075"/>
          </a:xfrm>
        </p:spPr>
        <p:txBody>
          <a:bodyPr anchor="t">
            <a:normAutofit/>
          </a:bodyPr>
          <a:lstStyle/>
          <a:p>
            <a:pPr>
              <a:buFontTx/>
              <a:buNone/>
            </a:pPr>
            <a:r>
              <a:rPr lang="en-GB" sz="1600" b="1">
                <a:latin typeface="Angsana New" pitchFamily="18" charset="-34"/>
                <a:cs typeface="Angsana New" pitchFamily="18" charset="-34"/>
              </a:rPr>
              <a:t>     SESHAA is dedicated to provide Emergency services in areas of natural disaster, war-torn and developing Countries with the training and resources to save lives, we also raise awareness of the plight of the Emergency Service Personnel we help and further assist in serving the world’s impoverished with humanitarian Aid and assistance, regardless of politics, race, religion or Gender.</a:t>
            </a:r>
            <a:endParaRPr lang="en-GB" sz="1600">
              <a:latin typeface="Angsana New" pitchFamily="18" charset="-34"/>
              <a:cs typeface="Angsana New" pitchFamily="18" charset="-34"/>
            </a:endParaRPr>
          </a:p>
          <a:p>
            <a:pPr>
              <a:buFontTx/>
              <a:buNone/>
            </a:pPr>
            <a:r>
              <a:rPr lang="en-GB" sz="1600">
                <a:latin typeface="Angsana New" pitchFamily="18" charset="-34"/>
                <a:cs typeface="Angsana New" pitchFamily="18" charset="-34"/>
              </a:rPr>
              <a:t> </a:t>
            </a:r>
          </a:p>
          <a:p>
            <a:endParaRPr lang="en-GB" sz="1600"/>
          </a:p>
        </p:txBody>
      </p:sp>
      <p:pic>
        <p:nvPicPr>
          <p:cNvPr id="4" name="Picture 8" descr="auto0"/>
          <p:cNvPicPr>
            <a:picLocks noChangeAspect="1" noChangeArrowheads="1"/>
          </p:cNvPicPr>
          <p:nvPr/>
        </p:nvPicPr>
        <p:blipFill rotWithShape="1">
          <a:blip r:embed="rId3" cstate="print"/>
          <a:srcRect l="18418" r="23155" b="2"/>
          <a:stretch/>
        </p:blipFill>
        <p:spPr bwMode="auto">
          <a:xfrm>
            <a:off x="4786263" y="163375"/>
            <a:ext cx="3819855" cy="651456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5653" y="4756638"/>
            <a:ext cx="8354891" cy="930447"/>
          </a:xfrm>
        </p:spPr>
        <p:txBody>
          <a:bodyPr vert="horz" lIns="91440" tIns="45720" rIns="91440" bIns="45720" rtlCol="0" anchor="b">
            <a:normAutofit/>
          </a:bodyPr>
          <a:lstStyle/>
          <a:p>
            <a:pPr>
              <a:lnSpc>
                <a:spcPct val="90000"/>
              </a:lnSpc>
            </a:pPr>
            <a:r>
              <a:rPr lang="en-US" sz="4700">
                <a:solidFill>
                  <a:srgbClr val="FFFFFF"/>
                </a:solidFill>
              </a:rPr>
              <a:t>Sustainability</a:t>
            </a:r>
          </a:p>
        </p:txBody>
      </p:sp>
      <p:pic>
        <p:nvPicPr>
          <p:cNvPr id="3" name="Picture 8" descr="auto0"/>
          <p:cNvPicPr>
            <a:picLocks noChangeAspect="1" noChangeArrowheads="1"/>
          </p:cNvPicPr>
          <p:nvPr/>
        </p:nvPicPr>
        <p:blipFill>
          <a:blip r:embed="rId2" cstate="print"/>
          <a:stretch>
            <a:fillRect/>
          </a:stretch>
        </p:blipFill>
        <p:spPr bwMode="auto">
          <a:xfrm>
            <a:off x="280066" y="307731"/>
            <a:ext cx="4011865" cy="3997637"/>
          </a:xfrm>
          <a:prstGeom prst="rect">
            <a:avLst/>
          </a:prstGeom>
          <a:noFill/>
        </p:spPr>
      </p:pic>
      <p:pic>
        <p:nvPicPr>
          <p:cNvPr id="4" name="Picture 3" descr="Picture1d.jpg"/>
          <p:cNvPicPr>
            <a:picLocks noChangeAspect="1"/>
          </p:cNvPicPr>
          <p:nvPr/>
        </p:nvPicPr>
        <p:blipFill>
          <a:blip r:embed="rId3" cstate="print"/>
          <a:stretch>
            <a:fillRect/>
          </a:stretch>
        </p:blipFill>
        <p:spPr bwMode="auto">
          <a:xfrm>
            <a:off x="4812032" y="910176"/>
            <a:ext cx="4091938" cy="2792747"/>
          </a:xfrm>
          <a:prstGeom prst="rect">
            <a:avLst/>
          </a:prstGeom>
          <a:noFill/>
        </p:spPr>
      </p:pic>
      <p:cxnSp>
        <p:nvCxnSpPr>
          <p:cNvPr id="19"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normAutofit/>
          </a:bodyPr>
          <a:lstStyle/>
          <a:p>
            <a:r>
              <a:rPr lang="en-GB" sz="6600" dirty="0">
                <a:latin typeface="Angsana New" pitchFamily="18" charset="-34"/>
                <a:cs typeface="Angsana New" pitchFamily="18" charset="-34"/>
              </a:rPr>
              <a:t>1995 to 2011</a:t>
            </a:r>
          </a:p>
        </p:txBody>
      </p:sp>
      <p:pic>
        <p:nvPicPr>
          <p:cNvPr id="3" name="Picture 8" descr="auto0"/>
          <p:cNvPicPr>
            <a:picLocks noChangeAspect="1" noChangeArrowheads="1"/>
          </p:cNvPicPr>
          <p:nvPr/>
        </p:nvPicPr>
        <p:blipFill>
          <a:blip r:embed="rId2" cstate="print"/>
          <a:srcRect/>
          <a:stretch>
            <a:fillRect/>
          </a:stretch>
        </p:blipFill>
        <p:spPr bwMode="auto">
          <a:xfrm>
            <a:off x="251520" y="0"/>
            <a:ext cx="1295400" cy="1295400"/>
          </a:xfrm>
          <a:prstGeom prst="rect">
            <a:avLst/>
          </a:prstGeom>
          <a:noFill/>
          <a:ln w="9525">
            <a:noFill/>
            <a:miter lim="800000"/>
            <a:headEnd/>
            <a:tailEnd/>
          </a:ln>
        </p:spPr>
      </p:pic>
      <p:pic>
        <p:nvPicPr>
          <p:cNvPr id="4" name="Picture 7" descr="bosnia_pol_2002"/>
          <p:cNvPicPr>
            <a:picLocks noChangeAspect="1" noChangeArrowheads="1"/>
          </p:cNvPicPr>
          <p:nvPr/>
        </p:nvPicPr>
        <p:blipFill>
          <a:blip r:embed="rId3" cstate="print"/>
          <a:srcRect/>
          <a:stretch>
            <a:fillRect/>
          </a:stretch>
        </p:blipFill>
        <p:spPr bwMode="auto">
          <a:xfrm>
            <a:off x="251520" y="1268760"/>
            <a:ext cx="2863118" cy="2808312"/>
          </a:xfrm>
          <a:prstGeom prst="rect">
            <a:avLst/>
          </a:prstGeom>
          <a:noFill/>
          <a:ln w="9525">
            <a:noFill/>
            <a:miter lim="800000"/>
            <a:headEnd/>
            <a:tailEnd/>
          </a:ln>
        </p:spPr>
      </p:pic>
      <p:pic>
        <p:nvPicPr>
          <p:cNvPr id="5" name="Picture 4" descr="Africa"/>
          <p:cNvPicPr>
            <a:picLocks noChangeAspect="1" noChangeArrowheads="1"/>
          </p:cNvPicPr>
          <p:nvPr/>
        </p:nvPicPr>
        <p:blipFill>
          <a:blip r:embed="rId4" cstate="print"/>
          <a:srcRect/>
          <a:stretch>
            <a:fillRect/>
          </a:stretch>
        </p:blipFill>
        <p:spPr bwMode="auto">
          <a:xfrm>
            <a:off x="3347864" y="1340768"/>
            <a:ext cx="2520280" cy="2706667"/>
          </a:xfrm>
          <a:prstGeom prst="rect">
            <a:avLst/>
          </a:prstGeom>
          <a:noFill/>
          <a:ln w="9525">
            <a:noFill/>
            <a:miter lim="800000"/>
            <a:headEnd/>
            <a:tailEnd/>
          </a:ln>
        </p:spPr>
      </p:pic>
      <p:pic>
        <p:nvPicPr>
          <p:cNvPr id="6" name="Picture 4" descr="map_of_poland"/>
          <p:cNvPicPr>
            <a:picLocks noChangeAspect="1" noChangeArrowheads="1"/>
          </p:cNvPicPr>
          <p:nvPr/>
        </p:nvPicPr>
        <p:blipFill>
          <a:blip r:embed="rId5" cstate="print"/>
          <a:srcRect/>
          <a:stretch>
            <a:fillRect/>
          </a:stretch>
        </p:blipFill>
        <p:spPr bwMode="auto">
          <a:xfrm>
            <a:off x="6156176" y="1340768"/>
            <a:ext cx="2455858" cy="2700008"/>
          </a:xfrm>
          <a:prstGeom prst="rect">
            <a:avLst/>
          </a:prstGeom>
          <a:noFill/>
          <a:ln w="9525">
            <a:noFill/>
            <a:miter lim="800000"/>
            <a:headEnd/>
            <a:tailEnd/>
          </a:ln>
        </p:spPr>
      </p:pic>
      <p:pic>
        <p:nvPicPr>
          <p:cNvPr id="7" name="Picture 4" descr="map-of-uganda-ug"/>
          <p:cNvPicPr>
            <a:picLocks noChangeAspect="1" noChangeArrowheads="1"/>
          </p:cNvPicPr>
          <p:nvPr/>
        </p:nvPicPr>
        <p:blipFill>
          <a:blip r:embed="rId6" cstate="print"/>
          <a:srcRect/>
          <a:stretch>
            <a:fillRect/>
          </a:stretch>
        </p:blipFill>
        <p:spPr bwMode="auto">
          <a:xfrm>
            <a:off x="395536" y="4221088"/>
            <a:ext cx="2688288" cy="2636912"/>
          </a:xfrm>
          <a:prstGeom prst="rect">
            <a:avLst/>
          </a:prstGeom>
          <a:noFill/>
          <a:ln w="9525">
            <a:noFill/>
            <a:miter lim="800000"/>
            <a:headEnd/>
            <a:tailEnd/>
          </a:ln>
        </p:spPr>
      </p:pic>
      <p:pic>
        <p:nvPicPr>
          <p:cNvPr id="8" name="Picture 7" descr="map_of_macedonia.jpg"/>
          <p:cNvPicPr>
            <a:picLocks noChangeAspect="1"/>
          </p:cNvPicPr>
          <p:nvPr/>
        </p:nvPicPr>
        <p:blipFill>
          <a:blip r:embed="rId7" cstate="print"/>
          <a:srcRect/>
          <a:stretch>
            <a:fillRect/>
          </a:stretch>
        </p:blipFill>
        <p:spPr bwMode="auto">
          <a:xfrm>
            <a:off x="3203848" y="4221088"/>
            <a:ext cx="2952328" cy="2636912"/>
          </a:xfrm>
          <a:prstGeom prst="rect">
            <a:avLst/>
          </a:prstGeom>
          <a:noFill/>
          <a:ln w="9525">
            <a:noFill/>
            <a:miter lim="800000"/>
            <a:headEnd/>
            <a:tailEnd/>
          </a:ln>
        </p:spPr>
      </p:pic>
      <p:pic>
        <p:nvPicPr>
          <p:cNvPr id="9" name="Picture 4" descr="map-of-uganda-ug"/>
          <p:cNvPicPr>
            <a:picLocks noChangeAspect="1" noChangeArrowheads="1"/>
          </p:cNvPicPr>
          <p:nvPr/>
        </p:nvPicPr>
        <p:blipFill>
          <a:blip r:embed="rId8" cstate="print"/>
          <a:srcRect/>
          <a:stretch>
            <a:fillRect/>
          </a:stretch>
        </p:blipFill>
        <p:spPr bwMode="auto">
          <a:xfrm>
            <a:off x="6300192" y="4221088"/>
            <a:ext cx="2843808" cy="2636912"/>
          </a:xfrm>
          <a:prstGeom prst="rect">
            <a:avLst/>
          </a:prstGeom>
          <a:noFill/>
          <a:ln w="9525">
            <a:noFill/>
            <a:miter lim="800000"/>
            <a:headEnd/>
            <a:tailEnd/>
          </a:ln>
        </p:spPr>
      </p:pic>
      <p:sp>
        <p:nvSpPr>
          <p:cNvPr id="10" name="TextBox 9"/>
          <p:cNvSpPr txBox="1"/>
          <p:nvPr/>
        </p:nvSpPr>
        <p:spPr>
          <a:xfrm>
            <a:off x="323528" y="3645024"/>
            <a:ext cx="1584176" cy="400110"/>
          </a:xfrm>
          <a:prstGeom prst="rect">
            <a:avLst/>
          </a:prstGeom>
          <a:noFill/>
        </p:spPr>
        <p:txBody>
          <a:bodyPr wrap="square" rtlCol="0">
            <a:spAutoFit/>
          </a:bodyPr>
          <a:lstStyle/>
          <a:p>
            <a:r>
              <a:rPr lang="en-GB" sz="2000" b="1" dirty="0"/>
              <a:t>1995 to 1999</a:t>
            </a:r>
          </a:p>
        </p:txBody>
      </p:sp>
      <p:sp>
        <p:nvSpPr>
          <p:cNvPr id="11" name="TextBox 10"/>
          <p:cNvSpPr txBox="1"/>
          <p:nvPr/>
        </p:nvSpPr>
        <p:spPr>
          <a:xfrm>
            <a:off x="3347864" y="3645024"/>
            <a:ext cx="1800200" cy="400110"/>
          </a:xfrm>
          <a:prstGeom prst="rect">
            <a:avLst/>
          </a:prstGeom>
          <a:noFill/>
        </p:spPr>
        <p:txBody>
          <a:bodyPr wrap="square" rtlCol="0">
            <a:spAutoFit/>
          </a:bodyPr>
          <a:lstStyle/>
          <a:p>
            <a:r>
              <a:rPr lang="en-GB" sz="2000" b="1" dirty="0"/>
              <a:t>1999 to 2002</a:t>
            </a:r>
          </a:p>
        </p:txBody>
      </p:sp>
      <p:sp>
        <p:nvSpPr>
          <p:cNvPr id="12" name="TextBox 11"/>
          <p:cNvSpPr txBox="1"/>
          <p:nvPr/>
        </p:nvSpPr>
        <p:spPr>
          <a:xfrm>
            <a:off x="6156176" y="3645024"/>
            <a:ext cx="1656184" cy="400110"/>
          </a:xfrm>
          <a:prstGeom prst="rect">
            <a:avLst/>
          </a:prstGeom>
          <a:noFill/>
        </p:spPr>
        <p:txBody>
          <a:bodyPr wrap="square" rtlCol="0">
            <a:spAutoFit/>
          </a:bodyPr>
          <a:lstStyle/>
          <a:p>
            <a:r>
              <a:rPr lang="en-GB" sz="2000" b="1" dirty="0"/>
              <a:t>2005 to 2007</a:t>
            </a:r>
          </a:p>
        </p:txBody>
      </p:sp>
      <p:sp>
        <p:nvSpPr>
          <p:cNvPr id="13" name="TextBox 12"/>
          <p:cNvSpPr txBox="1"/>
          <p:nvPr/>
        </p:nvSpPr>
        <p:spPr>
          <a:xfrm>
            <a:off x="395536" y="6525344"/>
            <a:ext cx="1440160" cy="400110"/>
          </a:xfrm>
          <a:prstGeom prst="rect">
            <a:avLst/>
          </a:prstGeom>
          <a:noFill/>
        </p:spPr>
        <p:txBody>
          <a:bodyPr wrap="square" rtlCol="0">
            <a:spAutoFit/>
          </a:bodyPr>
          <a:lstStyle/>
          <a:p>
            <a:r>
              <a:rPr lang="en-GB" sz="2000" b="1" dirty="0"/>
              <a:t>2008</a:t>
            </a:r>
          </a:p>
        </p:txBody>
      </p:sp>
      <p:sp>
        <p:nvSpPr>
          <p:cNvPr id="14" name="TextBox 13"/>
          <p:cNvSpPr txBox="1"/>
          <p:nvPr/>
        </p:nvSpPr>
        <p:spPr>
          <a:xfrm>
            <a:off x="3203848" y="6488668"/>
            <a:ext cx="1584176" cy="400110"/>
          </a:xfrm>
          <a:prstGeom prst="rect">
            <a:avLst/>
          </a:prstGeom>
          <a:noFill/>
        </p:spPr>
        <p:txBody>
          <a:bodyPr wrap="square" rtlCol="0">
            <a:spAutoFit/>
          </a:bodyPr>
          <a:lstStyle/>
          <a:p>
            <a:r>
              <a:rPr lang="en-GB" sz="2000" b="1" dirty="0"/>
              <a:t>2009 to 2010</a:t>
            </a:r>
          </a:p>
        </p:txBody>
      </p:sp>
      <p:sp>
        <p:nvSpPr>
          <p:cNvPr id="15" name="TextBox 14"/>
          <p:cNvSpPr txBox="1"/>
          <p:nvPr/>
        </p:nvSpPr>
        <p:spPr>
          <a:xfrm>
            <a:off x="6372200" y="6488668"/>
            <a:ext cx="1296144" cy="400110"/>
          </a:xfrm>
          <a:prstGeom prst="rect">
            <a:avLst/>
          </a:prstGeom>
          <a:noFill/>
        </p:spPr>
        <p:txBody>
          <a:bodyPr wrap="square" rtlCol="0">
            <a:spAutoFit/>
          </a:bodyPr>
          <a:lstStyle/>
          <a:p>
            <a:r>
              <a:rPr lang="en-GB" sz="2000" b="1" dirty="0"/>
              <a:t>2011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4664"/>
            <a:ext cx="8229600" cy="1143000"/>
          </a:xfrm>
        </p:spPr>
        <p:txBody>
          <a:bodyPr>
            <a:normAutofit/>
          </a:bodyPr>
          <a:lstStyle/>
          <a:p>
            <a:r>
              <a:rPr lang="en-GB" sz="6600" dirty="0">
                <a:latin typeface="Angsana New" pitchFamily="18" charset="-34"/>
                <a:cs typeface="Angsana New" pitchFamily="18" charset="-34"/>
              </a:rPr>
              <a:t>2012 to 2020</a:t>
            </a:r>
          </a:p>
        </p:txBody>
      </p:sp>
      <p:pic>
        <p:nvPicPr>
          <p:cNvPr id="3" name="Picture 8" descr="auto0"/>
          <p:cNvPicPr>
            <a:picLocks noChangeAspect="1" noChangeArrowheads="1"/>
          </p:cNvPicPr>
          <p:nvPr/>
        </p:nvPicPr>
        <p:blipFill>
          <a:blip r:embed="rId2" cstate="print"/>
          <a:srcRect/>
          <a:stretch>
            <a:fillRect/>
          </a:stretch>
        </p:blipFill>
        <p:spPr bwMode="auto">
          <a:xfrm>
            <a:off x="179512" y="188640"/>
            <a:ext cx="1295400" cy="1295400"/>
          </a:xfrm>
          <a:prstGeom prst="rect">
            <a:avLst/>
          </a:prstGeom>
          <a:noFill/>
          <a:ln w="9525">
            <a:noFill/>
            <a:miter lim="800000"/>
            <a:headEnd/>
            <a:tailEnd/>
          </a:ln>
        </p:spPr>
      </p:pic>
      <p:pic>
        <p:nvPicPr>
          <p:cNvPr id="17410" name="Picture 2" descr="C:\Users\ALF\Pictures\images.jpg"/>
          <p:cNvPicPr>
            <a:picLocks noChangeAspect="1" noChangeArrowheads="1"/>
          </p:cNvPicPr>
          <p:nvPr/>
        </p:nvPicPr>
        <p:blipFill>
          <a:blip r:embed="rId3" cstate="print"/>
          <a:srcRect/>
          <a:stretch>
            <a:fillRect/>
          </a:stretch>
        </p:blipFill>
        <p:spPr bwMode="auto">
          <a:xfrm>
            <a:off x="179512" y="1628800"/>
            <a:ext cx="2592288" cy="3168352"/>
          </a:xfrm>
          <a:prstGeom prst="rect">
            <a:avLst/>
          </a:prstGeom>
          <a:noFill/>
        </p:spPr>
      </p:pic>
      <p:sp>
        <p:nvSpPr>
          <p:cNvPr id="5" name="TextBox 4"/>
          <p:cNvSpPr txBox="1"/>
          <p:nvPr/>
        </p:nvSpPr>
        <p:spPr>
          <a:xfrm>
            <a:off x="251520" y="4365104"/>
            <a:ext cx="1080120" cy="369332"/>
          </a:xfrm>
          <a:prstGeom prst="rect">
            <a:avLst/>
          </a:prstGeom>
          <a:noFill/>
        </p:spPr>
        <p:txBody>
          <a:bodyPr wrap="square" rtlCol="0">
            <a:spAutoFit/>
          </a:bodyPr>
          <a:lstStyle/>
          <a:p>
            <a:r>
              <a:rPr lang="en-GB" b="1" dirty="0"/>
              <a:t>2012</a:t>
            </a:r>
          </a:p>
        </p:txBody>
      </p:sp>
      <p:pic>
        <p:nvPicPr>
          <p:cNvPr id="17411" name="Picture 3" descr="C:\Users\ALF\Documents\Charity work and Docs\Greece - Language, Culture and Doing Business Etiquette   global-etiquette   resources_files\greece-map.jpg"/>
          <p:cNvPicPr>
            <a:picLocks noChangeAspect="1" noChangeArrowheads="1"/>
          </p:cNvPicPr>
          <p:nvPr/>
        </p:nvPicPr>
        <p:blipFill>
          <a:blip r:embed="rId4" cstate="print"/>
          <a:srcRect/>
          <a:stretch>
            <a:fillRect/>
          </a:stretch>
        </p:blipFill>
        <p:spPr bwMode="auto">
          <a:xfrm>
            <a:off x="2987824" y="1628800"/>
            <a:ext cx="2916563" cy="3132000"/>
          </a:xfrm>
          <a:prstGeom prst="rect">
            <a:avLst/>
          </a:prstGeom>
          <a:noFill/>
        </p:spPr>
      </p:pic>
      <p:sp>
        <p:nvSpPr>
          <p:cNvPr id="7" name="TextBox 6"/>
          <p:cNvSpPr txBox="1"/>
          <p:nvPr/>
        </p:nvSpPr>
        <p:spPr>
          <a:xfrm>
            <a:off x="3275856" y="4365104"/>
            <a:ext cx="1152128" cy="369332"/>
          </a:xfrm>
          <a:prstGeom prst="rect">
            <a:avLst/>
          </a:prstGeom>
          <a:noFill/>
        </p:spPr>
        <p:txBody>
          <a:bodyPr wrap="square" rtlCol="0">
            <a:spAutoFit/>
          </a:bodyPr>
          <a:lstStyle/>
          <a:p>
            <a:r>
              <a:rPr lang="en-GB" b="1" dirty="0"/>
              <a:t>2013</a:t>
            </a:r>
          </a:p>
        </p:txBody>
      </p:sp>
      <p:pic>
        <p:nvPicPr>
          <p:cNvPr id="17413" name="Picture 5" descr="Image result for map of kenya"/>
          <p:cNvPicPr>
            <a:picLocks noChangeAspect="1" noChangeArrowheads="1"/>
          </p:cNvPicPr>
          <p:nvPr/>
        </p:nvPicPr>
        <p:blipFill>
          <a:blip r:embed="rId5" cstate="print"/>
          <a:srcRect/>
          <a:stretch>
            <a:fillRect/>
          </a:stretch>
        </p:blipFill>
        <p:spPr bwMode="auto">
          <a:xfrm>
            <a:off x="6012161" y="1628800"/>
            <a:ext cx="3131840" cy="3168352"/>
          </a:xfrm>
          <a:prstGeom prst="rect">
            <a:avLst/>
          </a:prstGeom>
          <a:noFill/>
        </p:spPr>
      </p:pic>
      <p:sp>
        <p:nvSpPr>
          <p:cNvPr id="9" name="TextBox 8"/>
          <p:cNvSpPr txBox="1"/>
          <p:nvPr/>
        </p:nvSpPr>
        <p:spPr>
          <a:xfrm>
            <a:off x="5940152" y="4365104"/>
            <a:ext cx="936104" cy="369332"/>
          </a:xfrm>
          <a:prstGeom prst="rect">
            <a:avLst/>
          </a:prstGeom>
          <a:noFill/>
        </p:spPr>
        <p:txBody>
          <a:bodyPr wrap="square" rtlCol="0">
            <a:spAutoFit/>
          </a:bodyPr>
          <a:lstStyle/>
          <a:p>
            <a:r>
              <a:rPr lang="en-GB" b="1" dirty="0"/>
              <a:t>2014</a:t>
            </a:r>
          </a:p>
        </p:txBody>
      </p:sp>
      <p:pic>
        <p:nvPicPr>
          <p:cNvPr id="10" name="Picture 11"/>
          <p:cNvPicPr>
            <a:picLocks noChangeAspect="1" noChangeArrowheads="1"/>
          </p:cNvPicPr>
          <p:nvPr/>
        </p:nvPicPr>
        <p:blipFill>
          <a:blip r:embed="rId6" cstate="print"/>
          <a:srcRect/>
          <a:stretch>
            <a:fillRect/>
          </a:stretch>
        </p:blipFill>
        <p:spPr bwMode="auto">
          <a:xfrm>
            <a:off x="179512" y="4951536"/>
            <a:ext cx="3744416" cy="1368425"/>
          </a:xfrm>
          <a:prstGeom prst="rect">
            <a:avLst/>
          </a:prstGeom>
          <a:noFill/>
          <a:ln w="9525">
            <a:noFill/>
            <a:miter lim="800000"/>
            <a:headEnd/>
            <a:tailEnd/>
          </a:ln>
        </p:spPr>
      </p:pic>
      <p:sp>
        <p:nvSpPr>
          <p:cNvPr id="12" name="TextBox 11"/>
          <p:cNvSpPr txBox="1"/>
          <p:nvPr/>
        </p:nvSpPr>
        <p:spPr>
          <a:xfrm>
            <a:off x="179512" y="6362453"/>
            <a:ext cx="8964488" cy="400110"/>
          </a:xfrm>
          <a:prstGeom prst="rect">
            <a:avLst/>
          </a:prstGeom>
          <a:noFill/>
        </p:spPr>
        <p:txBody>
          <a:bodyPr wrap="square" rtlCol="0">
            <a:spAutoFit/>
          </a:bodyPr>
          <a:lstStyle/>
          <a:p>
            <a:r>
              <a:rPr lang="en-GB" sz="2000" b="1" dirty="0"/>
              <a:t>           2012  Westminster                                                           Tajikistan 2015 to present</a:t>
            </a:r>
          </a:p>
        </p:txBody>
      </p:sp>
      <p:pic>
        <p:nvPicPr>
          <p:cNvPr id="6" name="Picture 5">
            <a:extLst>
              <a:ext uri="{FF2B5EF4-FFF2-40B4-BE49-F238E27FC236}">
                <a16:creationId xmlns:a16="http://schemas.microsoft.com/office/drawing/2014/main" id="{985DD3E0-2A05-4F93-8C80-C84C7E4B39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2081" y="4967952"/>
            <a:ext cx="2592000" cy="1296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6" name="Object 2"/>
          <p:cNvGraphicFramePr>
            <a:graphicFrameLocks noChangeAspect="1"/>
          </p:cNvGraphicFramePr>
          <p:nvPr/>
        </p:nvGraphicFramePr>
        <p:xfrm>
          <a:off x="0" y="0"/>
          <a:ext cx="9396413" cy="6858000"/>
        </p:xfrm>
        <a:graphic>
          <a:graphicData uri="http://schemas.openxmlformats.org/presentationml/2006/ole">
            <mc:AlternateContent xmlns:mc="http://schemas.openxmlformats.org/markup-compatibility/2006">
              <mc:Choice xmlns:v="urn:schemas-microsoft-com:vml" Requires="v">
                <p:oleObj spid="_x0000_s1025" name="Acrobat Document" r:id="rId3" imgW="14256000" imgH="10103760" progId="AcroExch.Document.11">
                  <p:embed/>
                </p:oleObj>
              </mc:Choice>
              <mc:Fallback>
                <p:oleObj name="Acrobat Document" r:id="rId3" imgW="14256000" imgH="10103760" progId="AcroExch.Document.11">
                  <p:embed/>
                  <p:pic>
                    <p:nvPicPr>
                      <p:cNvPr id="307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396413"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a:extLst>
              <a:ext uri="{FF2B5EF4-FFF2-40B4-BE49-F238E27FC236}">
                <a16:creationId xmlns:a16="http://schemas.microsoft.com/office/drawing/2014/main" id="{1527D881-04FD-42DE-94C1-859206E35341}"/>
              </a:ext>
            </a:extLst>
          </p:cNvPr>
          <p:cNvSpPr txBox="1"/>
          <p:nvPr/>
        </p:nvSpPr>
        <p:spPr>
          <a:xfrm>
            <a:off x="2843808" y="5805264"/>
            <a:ext cx="6192688" cy="461665"/>
          </a:xfrm>
          <a:prstGeom prst="rect">
            <a:avLst/>
          </a:prstGeom>
          <a:noFill/>
        </p:spPr>
        <p:txBody>
          <a:bodyPr wrap="square" rtlCol="0">
            <a:spAutoFit/>
          </a:bodyPr>
          <a:lstStyle/>
          <a:p>
            <a:r>
              <a:rPr lang="en-GB" sz="2400" b="1" dirty="0"/>
              <a:t>FIREAID member projects around the world.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 Dushanbe, Tajikistan Project Areas.</a:t>
            </a:r>
          </a:p>
        </p:txBody>
      </p:sp>
      <p:pic>
        <p:nvPicPr>
          <p:cNvPr id="4" name="Content Placeholder 3" descr="Dangara"/>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129" y="1268760"/>
            <a:ext cx="8820472" cy="5400600"/>
          </a:xfrm>
          <a:prstGeom prst="rect">
            <a:avLst/>
          </a:prstGeom>
          <a:noFill/>
          <a:ln>
            <a:noFill/>
          </a:ln>
        </p:spPr>
      </p:pic>
      <p:pic>
        <p:nvPicPr>
          <p:cNvPr id="5" name="Picture 8" descr="auto0"/>
          <p:cNvPicPr>
            <a:picLocks noChangeAspect="1" noChangeArrowheads="1"/>
          </p:cNvPicPr>
          <p:nvPr/>
        </p:nvPicPr>
        <p:blipFill>
          <a:blip r:embed="rId3" cstate="print"/>
          <a:srcRect/>
          <a:stretch>
            <a:fillRect/>
          </a:stretch>
        </p:blipFill>
        <p:spPr bwMode="auto">
          <a:xfrm>
            <a:off x="179512" y="188640"/>
            <a:ext cx="1295400" cy="1295400"/>
          </a:xfrm>
          <a:prstGeom prst="rect">
            <a:avLst/>
          </a:prstGeom>
          <a:noFill/>
          <a:ln w="9525">
            <a:noFill/>
            <a:miter lim="800000"/>
            <a:headEnd/>
            <a:tailEnd/>
          </a:ln>
        </p:spPr>
      </p:pic>
      <p:sp>
        <p:nvSpPr>
          <p:cNvPr id="6" name="TextBox 5"/>
          <p:cNvSpPr txBox="1"/>
          <p:nvPr/>
        </p:nvSpPr>
        <p:spPr>
          <a:xfrm>
            <a:off x="611560" y="6032283"/>
            <a:ext cx="1512168" cy="707886"/>
          </a:xfrm>
          <a:prstGeom prst="rect">
            <a:avLst/>
          </a:prstGeom>
          <a:noFill/>
        </p:spPr>
        <p:txBody>
          <a:bodyPr wrap="square" rtlCol="0">
            <a:spAutoFit/>
          </a:bodyPr>
          <a:lstStyle/>
          <a:p>
            <a:r>
              <a:rPr lang="en-GB" sz="4000" b="1" dirty="0"/>
              <a:t>2015</a:t>
            </a:r>
          </a:p>
        </p:txBody>
      </p:sp>
      <p:sp>
        <p:nvSpPr>
          <p:cNvPr id="7" name="TextBox 6"/>
          <p:cNvSpPr txBox="1"/>
          <p:nvPr/>
        </p:nvSpPr>
        <p:spPr>
          <a:xfrm>
            <a:off x="6228185" y="6021288"/>
            <a:ext cx="2592288" cy="707886"/>
          </a:xfrm>
          <a:prstGeom prst="rect">
            <a:avLst/>
          </a:prstGeom>
          <a:noFill/>
        </p:spPr>
        <p:txBody>
          <a:bodyPr wrap="square" rtlCol="0">
            <a:spAutoFit/>
          </a:bodyPr>
          <a:lstStyle/>
          <a:p>
            <a:r>
              <a:rPr lang="en-GB" sz="4000" b="1" dirty="0"/>
              <a:t>to present </a:t>
            </a:r>
          </a:p>
        </p:txBody>
      </p:sp>
      <p:sp>
        <p:nvSpPr>
          <p:cNvPr id="3" name="Sun 2">
            <a:extLst>
              <a:ext uri="{FF2B5EF4-FFF2-40B4-BE49-F238E27FC236}">
                <a16:creationId xmlns:a16="http://schemas.microsoft.com/office/drawing/2014/main" id="{1F9E51E2-9A02-4D85-A996-6601DD9FABDA}"/>
              </a:ext>
            </a:extLst>
          </p:cNvPr>
          <p:cNvSpPr/>
          <p:nvPr/>
        </p:nvSpPr>
        <p:spPr>
          <a:xfrm>
            <a:off x="2361052" y="3861048"/>
            <a:ext cx="216024" cy="288032"/>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3A285D30-90FE-4B0C-B5C5-66A473A37C99}"/>
              </a:ext>
            </a:extLst>
          </p:cNvPr>
          <p:cNvPicPr>
            <a:picLocks noChangeAspect="1"/>
          </p:cNvPicPr>
          <p:nvPr/>
        </p:nvPicPr>
        <p:blipFill>
          <a:blip r:embed="rId4"/>
          <a:stretch>
            <a:fillRect/>
          </a:stretch>
        </p:blipFill>
        <p:spPr>
          <a:xfrm>
            <a:off x="3059832" y="4437112"/>
            <a:ext cx="243861" cy="317019"/>
          </a:xfrm>
          <a:prstGeom prst="rect">
            <a:avLst/>
          </a:prstGeom>
        </p:spPr>
      </p:pic>
      <p:pic>
        <p:nvPicPr>
          <p:cNvPr id="9" name="Picture 8">
            <a:extLst>
              <a:ext uri="{FF2B5EF4-FFF2-40B4-BE49-F238E27FC236}">
                <a16:creationId xmlns:a16="http://schemas.microsoft.com/office/drawing/2014/main" id="{8CF155E8-98F6-4518-866B-0C81F4C599D3}"/>
              </a:ext>
            </a:extLst>
          </p:cNvPr>
          <p:cNvPicPr>
            <a:picLocks noChangeAspect="1"/>
          </p:cNvPicPr>
          <p:nvPr/>
        </p:nvPicPr>
        <p:blipFill>
          <a:blip r:embed="rId4"/>
          <a:stretch>
            <a:fillRect/>
          </a:stretch>
        </p:blipFill>
        <p:spPr>
          <a:xfrm>
            <a:off x="6156176" y="5589240"/>
            <a:ext cx="243861" cy="317019"/>
          </a:xfrm>
          <a:prstGeom prst="rect">
            <a:avLst/>
          </a:prstGeom>
        </p:spPr>
      </p:pic>
      <p:pic>
        <p:nvPicPr>
          <p:cNvPr id="10" name="Picture 9">
            <a:extLst>
              <a:ext uri="{FF2B5EF4-FFF2-40B4-BE49-F238E27FC236}">
                <a16:creationId xmlns:a16="http://schemas.microsoft.com/office/drawing/2014/main" id="{BB1C1DD0-D4B0-4590-A776-966296E4824F}"/>
              </a:ext>
            </a:extLst>
          </p:cNvPr>
          <p:cNvPicPr>
            <a:picLocks noChangeAspect="1"/>
          </p:cNvPicPr>
          <p:nvPr/>
        </p:nvPicPr>
        <p:blipFill>
          <a:blip r:embed="rId5"/>
          <a:stretch>
            <a:fillRect/>
          </a:stretch>
        </p:blipFill>
        <p:spPr>
          <a:xfrm>
            <a:off x="7668344" y="721921"/>
            <a:ext cx="243861" cy="3170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889E2C-E1CE-435A-ABB8-B58CBE092EAB}"/>
              </a:ext>
            </a:extLst>
          </p:cNvPr>
          <p:cNvPicPr>
            <a:picLocks noChangeAspect="1"/>
          </p:cNvPicPr>
          <p:nvPr/>
        </p:nvPicPr>
        <p:blipFill>
          <a:blip r:embed="rId2"/>
          <a:stretch>
            <a:fillRect/>
          </a:stretch>
        </p:blipFill>
        <p:spPr>
          <a:xfrm>
            <a:off x="0" y="1174536"/>
            <a:ext cx="9144000" cy="5663184"/>
          </a:xfrm>
          <a:prstGeom prst="rect">
            <a:avLst/>
          </a:prstGeom>
        </p:spPr>
      </p:pic>
      <p:sp>
        <p:nvSpPr>
          <p:cNvPr id="3" name="TextBox 2">
            <a:extLst>
              <a:ext uri="{FF2B5EF4-FFF2-40B4-BE49-F238E27FC236}">
                <a16:creationId xmlns:a16="http://schemas.microsoft.com/office/drawing/2014/main" id="{C65B79CE-5E6B-490B-8408-0CA26134FB39}"/>
              </a:ext>
            </a:extLst>
          </p:cNvPr>
          <p:cNvSpPr txBox="1"/>
          <p:nvPr/>
        </p:nvSpPr>
        <p:spPr>
          <a:xfrm>
            <a:off x="0" y="260648"/>
            <a:ext cx="9144000" cy="830997"/>
          </a:xfrm>
          <a:prstGeom prst="rect">
            <a:avLst/>
          </a:prstGeom>
          <a:noFill/>
        </p:spPr>
        <p:txBody>
          <a:bodyPr wrap="square" rtlCol="0">
            <a:spAutoFit/>
          </a:bodyPr>
          <a:lstStyle/>
          <a:p>
            <a:r>
              <a:rPr lang="en-GB" sz="2400" dirty="0"/>
              <a:t> </a:t>
            </a:r>
            <a:r>
              <a:rPr lang="en-GB" sz="2400" b="1" dirty="0"/>
              <a:t>SESHAA Convoy 5,010 miles from Stafford, UK to Dushanbe, Tajikistan.</a:t>
            </a:r>
          </a:p>
          <a:p>
            <a:r>
              <a:rPr lang="en-GB" sz="2400" b="1" dirty="0"/>
              <a:t>                                                             2017</a:t>
            </a:r>
          </a:p>
        </p:txBody>
      </p:sp>
      <p:cxnSp>
        <p:nvCxnSpPr>
          <p:cNvPr id="5" name="Straight Arrow Connector 4">
            <a:extLst>
              <a:ext uri="{FF2B5EF4-FFF2-40B4-BE49-F238E27FC236}">
                <a16:creationId xmlns:a16="http://schemas.microsoft.com/office/drawing/2014/main" id="{7CDAB015-4C59-41A5-8FAE-0F6DBFBAA5C6}"/>
              </a:ext>
            </a:extLst>
          </p:cNvPr>
          <p:cNvCxnSpPr/>
          <p:nvPr/>
        </p:nvCxnSpPr>
        <p:spPr>
          <a:xfrm>
            <a:off x="2051720" y="3861048"/>
            <a:ext cx="288032" cy="5040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7" name="Straight Arrow Connector 6">
            <a:extLst>
              <a:ext uri="{FF2B5EF4-FFF2-40B4-BE49-F238E27FC236}">
                <a16:creationId xmlns:a16="http://schemas.microsoft.com/office/drawing/2014/main" id="{9B7AB2A5-4396-4527-82A2-C67B7BAA0816}"/>
              </a:ext>
            </a:extLst>
          </p:cNvPr>
          <p:cNvCxnSpPr/>
          <p:nvPr/>
        </p:nvCxnSpPr>
        <p:spPr>
          <a:xfrm flipV="1">
            <a:off x="2339752" y="4149080"/>
            <a:ext cx="2304256" cy="21602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EB29CECD-F759-4B8B-B6AE-AA05DAC1929B}"/>
              </a:ext>
            </a:extLst>
          </p:cNvPr>
          <p:cNvCxnSpPr/>
          <p:nvPr/>
        </p:nvCxnSpPr>
        <p:spPr>
          <a:xfrm flipV="1">
            <a:off x="4644008" y="3429000"/>
            <a:ext cx="648072" cy="72008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2B278455-8650-4C89-815A-FE3E71B74EA6}"/>
              </a:ext>
            </a:extLst>
          </p:cNvPr>
          <p:cNvCxnSpPr/>
          <p:nvPr/>
        </p:nvCxnSpPr>
        <p:spPr>
          <a:xfrm>
            <a:off x="5292080" y="3429000"/>
            <a:ext cx="57606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A6F09477-42FA-4C60-98B2-6681806DF294}"/>
              </a:ext>
            </a:extLst>
          </p:cNvPr>
          <p:cNvCxnSpPr/>
          <p:nvPr/>
        </p:nvCxnSpPr>
        <p:spPr>
          <a:xfrm>
            <a:off x="5867464" y="3429000"/>
            <a:ext cx="3168352" cy="43204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10162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12">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531267" y="3509963"/>
            <a:ext cx="5319162"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CF1160E-ADE1-4231-B4F3-F7318FC8EB0F}"/>
              </a:ext>
            </a:extLst>
          </p:cNvPr>
          <p:cNvSpPr>
            <a:spLocks noGrp="1"/>
          </p:cNvSpPr>
          <p:nvPr>
            <p:ph type="title"/>
          </p:nvPr>
        </p:nvSpPr>
        <p:spPr>
          <a:xfrm>
            <a:off x="3531267" y="3812954"/>
            <a:ext cx="5319162" cy="1516014"/>
          </a:xfrm>
        </p:spPr>
        <p:txBody>
          <a:bodyPr vert="horz" lIns="91440" tIns="45720" rIns="91440" bIns="45720" rtlCol="0" anchor="b">
            <a:normAutofit/>
          </a:bodyPr>
          <a:lstStyle/>
          <a:p>
            <a:pPr algn="l">
              <a:lnSpc>
                <a:spcPct val="90000"/>
              </a:lnSpc>
            </a:pPr>
            <a:r>
              <a:rPr lang="en-US" sz="4200" kern="1200" dirty="0">
                <a:solidFill>
                  <a:srgbClr val="FFFFFF"/>
                </a:solidFill>
                <a:latin typeface="+mj-lt"/>
                <a:ea typeface="+mj-ea"/>
                <a:cs typeface="+mj-cs"/>
              </a:rPr>
              <a:t>Tajikistan Convoy              2017</a:t>
            </a:r>
          </a:p>
        </p:txBody>
      </p:sp>
      <p:pic>
        <p:nvPicPr>
          <p:cNvPr id="4" name="Picture 3" descr="A close up of many different pictures&#10;&#10;Description automatically generated">
            <a:extLst>
              <a:ext uri="{FF2B5EF4-FFF2-40B4-BE49-F238E27FC236}">
                <a16:creationId xmlns:a16="http://schemas.microsoft.com/office/drawing/2014/main" id="{B23F0848-D653-4566-B7D1-29FDFE862408}"/>
              </a:ext>
            </a:extLst>
          </p:cNvPr>
          <p:cNvPicPr>
            <a:picLocks noChangeAspect="1"/>
          </p:cNvPicPr>
          <p:nvPr/>
        </p:nvPicPr>
        <p:blipFill rotWithShape="1">
          <a:blip r:embed="rId2">
            <a:extLst>
              <a:ext uri="{28A0092B-C50C-407E-A947-70E740481C1C}">
                <a14:useLocalDpi xmlns:a14="http://schemas.microsoft.com/office/drawing/2010/main" val="0"/>
              </a:ext>
            </a:extLst>
          </a:blip>
          <a:srcRect r="2" b="2282"/>
          <a:stretch/>
        </p:blipFill>
        <p:spPr>
          <a:xfrm>
            <a:off x="238226" y="299363"/>
            <a:ext cx="3120339" cy="3049204"/>
          </a:xfrm>
          <a:prstGeom prst="rect">
            <a:avLst/>
          </a:prstGeom>
        </p:spPr>
      </p:pic>
      <p:pic>
        <p:nvPicPr>
          <p:cNvPr id="6" name="Picture 5">
            <a:extLst>
              <a:ext uri="{FF2B5EF4-FFF2-40B4-BE49-F238E27FC236}">
                <a16:creationId xmlns:a16="http://schemas.microsoft.com/office/drawing/2014/main" id="{483A8F69-AB73-4ABA-9C39-E7F44E496877}"/>
              </a:ext>
            </a:extLst>
          </p:cNvPr>
          <p:cNvPicPr>
            <a:picLocks noChangeAspect="1"/>
          </p:cNvPicPr>
          <p:nvPr/>
        </p:nvPicPr>
        <p:blipFill rotWithShape="1">
          <a:blip r:embed="rId3">
            <a:extLst>
              <a:ext uri="{28A0092B-C50C-407E-A947-70E740481C1C}">
                <a14:useLocalDpi xmlns:a14="http://schemas.microsoft.com/office/drawing/2010/main" val="0"/>
              </a:ext>
            </a:extLst>
          </a:blip>
          <a:srcRect t="8531" b="17369"/>
          <a:stretch/>
        </p:blipFill>
        <p:spPr>
          <a:xfrm>
            <a:off x="3490722" y="299363"/>
            <a:ext cx="5412813" cy="3008188"/>
          </a:xfrm>
          <a:prstGeom prst="rect">
            <a:avLst/>
          </a:prstGeom>
        </p:spPr>
      </p:pic>
      <p:cxnSp>
        <p:nvCxnSpPr>
          <p:cNvPr id="36" name="Straight Connector 14">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53715" y="5443086"/>
            <a:ext cx="48006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2E9014C-FCA9-4832-B7A5-2BE55999F09B}"/>
              </a:ext>
            </a:extLst>
          </p:cNvPr>
          <p:cNvPicPr>
            <a:picLocks noChangeAspect="1"/>
          </p:cNvPicPr>
          <p:nvPr/>
        </p:nvPicPr>
        <p:blipFill rotWithShape="1">
          <a:blip r:embed="rId4">
            <a:extLst>
              <a:ext uri="{28A0092B-C50C-407E-A947-70E740481C1C}">
                <a14:useLocalDpi xmlns:a14="http://schemas.microsoft.com/office/drawing/2010/main" val="0"/>
              </a:ext>
            </a:extLst>
          </a:blip>
          <a:srcRect l="28581" r="13433" b="3"/>
          <a:stretch/>
        </p:blipFill>
        <p:spPr>
          <a:xfrm>
            <a:off x="238226" y="3509433"/>
            <a:ext cx="3120339" cy="3026833"/>
          </a:xfrm>
          <a:prstGeom prst="rect">
            <a:avLst/>
          </a:prstGeom>
        </p:spPr>
      </p:pic>
    </p:spTree>
    <p:extLst>
      <p:ext uri="{BB962C8B-B14F-4D97-AF65-F5344CB8AC3E}">
        <p14:creationId xmlns:p14="http://schemas.microsoft.com/office/powerpoint/2010/main" val="3753486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165</Words>
  <Application>Microsoft Office PowerPoint</Application>
  <PresentationFormat>On-screen Show (4:3)</PresentationFormat>
  <Paragraphs>29</Paragraphs>
  <Slides>13</Slides>
  <Notes>1</Notes>
  <HiddenSlides>0</HiddenSlides>
  <MMClips>0</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Theme</vt:lpstr>
      <vt:lpstr>Custom Design</vt:lpstr>
      <vt:lpstr>SESHAA Staffordshire Emergency Services Humanitarian Aid Association Registered Charity Number 1070739</vt:lpstr>
      <vt:lpstr>Mission Statement SESHAA</vt:lpstr>
      <vt:lpstr>Sustainability</vt:lpstr>
      <vt:lpstr>1995 to 2011</vt:lpstr>
      <vt:lpstr>2012 to 2020</vt:lpstr>
      <vt:lpstr>PowerPoint Presentation</vt:lpstr>
      <vt:lpstr> Dushanbe, Tajikistan Project Areas.</vt:lpstr>
      <vt:lpstr>PowerPoint Presentation</vt:lpstr>
      <vt:lpstr>Tajikistan Convoy              2017</vt:lpstr>
      <vt:lpstr>PowerPoint Presentation</vt:lpstr>
      <vt:lpstr>Tajikistan Convoy 2019</vt:lpstr>
      <vt:lpstr>PowerPoint Presentation</vt:lpstr>
      <vt:lpstr>Thank you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SESHAA Staffordshire Emergency Services Humanitarian Aid Association Registered Charity Number 1070739</dc:title>
  <dc:creator>Alfred Wilson</dc:creator>
  <cp:lastModifiedBy>Alfred Wilson</cp:lastModifiedBy>
  <cp:revision>3</cp:revision>
  <dcterms:created xsi:type="dcterms:W3CDTF">2020-07-01T15:00:13Z</dcterms:created>
  <dcterms:modified xsi:type="dcterms:W3CDTF">2020-07-04T08:02:56Z</dcterms:modified>
</cp:coreProperties>
</file>