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9" r:id="rId3"/>
    <p:sldId id="303" r:id="rId4"/>
    <p:sldId id="291" r:id="rId5"/>
    <p:sldId id="280" r:id="rId6"/>
    <p:sldId id="266" r:id="rId7"/>
    <p:sldId id="289" r:id="rId8"/>
    <p:sldId id="286" r:id="rId9"/>
    <p:sldId id="287" r:id="rId10"/>
    <p:sldId id="288" r:id="rId11"/>
    <p:sldId id="268" r:id="rId12"/>
    <p:sldId id="257" r:id="rId13"/>
    <p:sldId id="281" r:id="rId14"/>
    <p:sldId id="309" r:id="rId15"/>
    <p:sldId id="290" r:id="rId16"/>
    <p:sldId id="304" r:id="rId17"/>
    <p:sldId id="305" r:id="rId18"/>
    <p:sldId id="294" r:id="rId19"/>
    <p:sldId id="295" r:id="rId20"/>
    <p:sldId id="297" r:id="rId21"/>
    <p:sldId id="306" r:id="rId22"/>
    <p:sldId id="300" r:id="rId23"/>
    <p:sldId id="307"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85862" autoAdjust="0"/>
  </p:normalViewPr>
  <p:slideViewPr>
    <p:cSldViewPr snapToGrid="0">
      <p:cViewPr varScale="1">
        <p:scale>
          <a:sx n="100" d="100"/>
          <a:sy n="100" d="100"/>
        </p:scale>
        <p:origin x="9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taffsfire\DFS\Groups$\Strategy%20&amp;%20Intelligence\RISK%20PLANNING%20TEAM\Data\Analysis\CRMP\Survey%20Responses\Final%20Documents\4.%20Demographic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staffsfire\DFS\Groups$\Strategy%20&amp;%20Intelligence\RISK%20PLANNING%20TEAM\Data\Analysis\CRMP\Survey%20Responses\Final%20Documents\4.%20Demographic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staffsfire\DFS\Groups$\Strategy%20&amp;%20Intelligence\RISK%20PLANNING%20TEAM\Data\Analysis\CRMP\Survey%20Responses\Final%20Documents\4.%20Demographic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staffsfire\DFS\Groups$\Strategy%20&amp;%20Intelligence\RISK%20PLANNING%20TEAM\Data\Analysis\CRMP\Survey%20Responses\Final%20Documents\4.%20Demographic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staffsfire\DFS\Groups$\Strategy%20&amp;%20Intelligence\RISK%20PLANNING%20TEAM\Data\Analysis\CRMP\Survey%20Responses\Final%20Documents\4.%20Demographic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staffsfire\DFS\Groups$\Strategy%20&amp;%20Intelligence\RISK%20PLANNING%20TEAM\Data\Analysis\CRMP\Survey%20Responses\Final%20Documents\4.%20Demographics.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staffsfire\DFS\Groups$\Strategy%20&amp;%20Intelligence\RISK%20PLANNING%20TEAM\Data\Analysis\CRMP\Survey%20Responses\Final%20Documents\6.%20Use%20of%20servic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taffsfire\DFS\Groups$\Strategy%20&amp;%20Intelligence\RISK%20PLANNING%20TEAM\Data\Analysis\CRMP\Survey%20Responses\Final%20Documents\6.%20Use%20of%20servic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taffsfire\DFS\Groups$\Strategy%20&amp;%20Intelligence\RISK%20PLANNING%20TEAM\Data\Analysis\CRMP\Survey%20Responses\Final%20Documents\6.%20Use%20of%20servic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v>Completed Surveys</c:v>
          </c:tx>
          <c:spPr>
            <a:solidFill>
              <a:schemeClr val="accent2"/>
            </a:solidFill>
            <a:ln>
              <a:noFill/>
            </a:ln>
            <a:effectLst/>
          </c:spPr>
          <c:invertIfNegative val="0"/>
          <c:cat>
            <c:strRef>
              <c:f>Representation!$F$50:$F$56</c:f>
              <c:strCache>
                <c:ptCount val="7"/>
                <c:pt idx="0">
                  <c:v>16 to 24</c:v>
                </c:pt>
                <c:pt idx="1">
                  <c:v>25 to 44</c:v>
                </c:pt>
                <c:pt idx="2">
                  <c:v>45 to 64</c:v>
                </c:pt>
                <c:pt idx="3">
                  <c:v>65 to 74</c:v>
                </c:pt>
                <c:pt idx="4">
                  <c:v>75 plus</c:v>
                </c:pt>
                <c:pt idx="5">
                  <c:v>Not given (Group Response)</c:v>
                </c:pt>
                <c:pt idx="6">
                  <c:v>Prefer not to say</c:v>
                </c:pt>
              </c:strCache>
            </c:strRef>
          </c:cat>
          <c:val>
            <c:numRef>
              <c:f>Representation!$J$50:$J$56</c:f>
              <c:numCache>
                <c:formatCode>0.0%</c:formatCode>
                <c:ptCount val="7"/>
                <c:pt idx="0">
                  <c:v>3.4934497816593885E-2</c:v>
                </c:pt>
                <c:pt idx="1">
                  <c:v>0.24890829694323144</c:v>
                </c:pt>
                <c:pt idx="2">
                  <c:v>0.38136826783114991</c:v>
                </c:pt>
                <c:pt idx="3">
                  <c:v>0.20742358078602621</c:v>
                </c:pt>
                <c:pt idx="4">
                  <c:v>0.10698689956331878</c:v>
                </c:pt>
                <c:pt idx="5">
                  <c:v>4.3668122270742356E-3</c:v>
                </c:pt>
                <c:pt idx="6">
                  <c:v>1.6011644832605532E-2</c:v>
                </c:pt>
              </c:numCache>
            </c:numRef>
          </c:val>
          <c:extLst>
            <c:ext xmlns:c16="http://schemas.microsoft.com/office/drawing/2014/chart" uri="{C3380CC4-5D6E-409C-BE32-E72D297353CC}">
              <c16:uniqueId val="{00000000-6568-438B-97E0-98B3E36DF3F5}"/>
            </c:ext>
          </c:extLst>
        </c:ser>
        <c:ser>
          <c:idx val="0"/>
          <c:order val="1"/>
          <c:tx>
            <c:v>Population</c:v>
          </c:tx>
          <c:spPr>
            <a:noFill/>
            <a:ln w="38100">
              <a:solidFill>
                <a:srgbClr val="5B9BD5">
                  <a:lumMod val="75000"/>
                </a:srgbClr>
              </a:solidFill>
              <a:prstDash val="sysDash"/>
            </a:ln>
            <a:effectLst/>
          </c:spPr>
          <c:invertIfNegative val="0"/>
          <c:cat>
            <c:strRef>
              <c:f>Representation!$F$50:$F$56</c:f>
              <c:strCache>
                <c:ptCount val="7"/>
                <c:pt idx="0">
                  <c:v>16 to 24</c:v>
                </c:pt>
                <c:pt idx="1">
                  <c:v>25 to 44</c:v>
                </c:pt>
                <c:pt idx="2">
                  <c:v>45 to 64</c:v>
                </c:pt>
                <c:pt idx="3">
                  <c:v>65 to 74</c:v>
                </c:pt>
                <c:pt idx="4">
                  <c:v>75 plus</c:v>
                </c:pt>
                <c:pt idx="5">
                  <c:v>Not given (Group Response)</c:v>
                </c:pt>
                <c:pt idx="6">
                  <c:v>Prefer not to say</c:v>
                </c:pt>
              </c:strCache>
            </c:strRef>
          </c:cat>
          <c:val>
            <c:numRef>
              <c:f>Representation!$H$50:$H$54</c:f>
              <c:numCache>
                <c:formatCode>0%</c:formatCode>
                <c:ptCount val="5"/>
                <c:pt idx="0">
                  <c:v>0.11866061143015276</c:v>
                </c:pt>
                <c:pt idx="1">
                  <c:v>0.29732190933019848</c:v>
                </c:pt>
                <c:pt idx="2">
                  <c:v>0.3283074441224233</c:v>
                </c:pt>
                <c:pt idx="3">
                  <c:v>0.13619133632090752</c:v>
                </c:pt>
                <c:pt idx="4">
                  <c:v>0.11951869879631795</c:v>
                </c:pt>
              </c:numCache>
            </c:numRef>
          </c:val>
          <c:extLst>
            <c:ext xmlns:c16="http://schemas.microsoft.com/office/drawing/2014/chart" uri="{C3380CC4-5D6E-409C-BE32-E72D297353CC}">
              <c16:uniqueId val="{00000001-6568-438B-97E0-98B3E36DF3F5}"/>
            </c:ext>
          </c:extLst>
        </c:ser>
        <c:dLbls>
          <c:showLegendKey val="0"/>
          <c:showVal val="0"/>
          <c:showCatName val="0"/>
          <c:showSerName val="0"/>
          <c:showPercent val="0"/>
          <c:showBubbleSize val="0"/>
        </c:dLbls>
        <c:gapWidth val="182"/>
        <c:overlap val="100"/>
        <c:axId val="1043039136"/>
        <c:axId val="1043042464"/>
      </c:barChart>
      <c:catAx>
        <c:axId val="104303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42464"/>
        <c:crosses val="autoZero"/>
        <c:auto val="1"/>
        <c:lblAlgn val="ctr"/>
        <c:lblOffset val="100"/>
        <c:noMultiLvlLbl val="0"/>
      </c:catAx>
      <c:valAx>
        <c:axId val="1043042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3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v>Completed Surveys</c:v>
          </c:tx>
          <c:spPr>
            <a:solidFill>
              <a:schemeClr val="accent2"/>
            </a:solidFill>
            <a:ln>
              <a:noFill/>
            </a:ln>
            <a:effectLst/>
          </c:spPr>
          <c:invertIfNegative val="0"/>
          <c:cat>
            <c:strRef>
              <c:f>Representation!$E$41:$E$43</c:f>
              <c:strCache>
                <c:ptCount val="3"/>
                <c:pt idx="0">
                  <c:v>Yes</c:v>
                </c:pt>
                <c:pt idx="1">
                  <c:v>No</c:v>
                </c:pt>
                <c:pt idx="2">
                  <c:v>Prefer not to say</c:v>
                </c:pt>
              </c:strCache>
            </c:strRef>
          </c:cat>
          <c:val>
            <c:numRef>
              <c:f>Representation!$I$41:$I$43</c:f>
              <c:numCache>
                <c:formatCode>0.0%</c:formatCode>
                <c:ptCount val="3"/>
                <c:pt idx="0">
                  <c:v>0.18631732168850074</c:v>
                </c:pt>
                <c:pt idx="1">
                  <c:v>0.76783114992721979</c:v>
                </c:pt>
                <c:pt idx="2">
                  <c:v>4.5851528384279479E-2</c:v>
                </c:pt>
              </c:numCache>
            </c:numRef>
          </c:val>
          <c:extLst>
            <c:ext xmlns:c16="http://schemas.microsoft.com/office/drawing/2014/chart" uri="{C3380CC4-5D6E-409C-BE32-E72D297353CC}">
              <c16:uniqueId val="{00000000-5B4F-489C-83FF-CA5E3F2180DC}"/>
            </c:ext>
          </c:extLst>
        </c:ser>
        <c:ser>
          <c:idx val="0"/>
          <c:order val="1"/>
          <c:tx>
            <c:v>Population</c:v>
          </c:tx>
          <c:spPr>
            <a:noFill/>
            <a:ln w="28575">
              <a:solidFill>
                <a:srgbClr val="5B9BD5">
                  <a:lumMod val="75000"/>
                </a:srgbClr>
              </a:solidFill>
              <a:prstDash val="dash"/>
            </a:ln>
            <a:effectLst/>
          </c:spPr>
          <c:invertIfNegative val="0"/>
          <c:cat>
            <c:strRef>
              <c:f>Representation!$E$41:$E$43</c:f>
              <c:strCache>
                <c:ptCount val="3"/>
                <c:pt idx="0">
                  <c:v>Yes</c:v>
                </c:pt>
                <c:pt idx="1">
                  <c:v>No</c:v>
                </c:pt>
                <c:pt idx="2">
                  <c:v>Prefer not to say</c:v>
                </c:pt>
              </c:strCache>
            </c:strRef>
          </c:cat>
          <c:val>
            <c:numRef>
              <c:f>Representation!$G$41:$G$42</c:f>
              <c:numCache>
                <c:formatCode>0.0%</c:formatCode>
                <c:ptCount val="2"/>
                <c:pt idx="0">
                  <c:v>0.19335602817874747</c:v>
                </c:pt>
                <c:pt idx="1">
                  <c:v>0.80664397182125258</c:v>
                </c:pt>
              </c:numCache>
            </c:numRef>
          </c:val>
          <c:extLst>
            <c:ext xmlns:c16="http://schemas.microsoft.com/office/drawing/2014/chart" uri="{C3380CC4-5D6E-409C-BE32-E72D297353CC}">
              <c16:uniqueId val="{00000001-5B4F-489C-83FF-CA5E3F2180DC}"/>
            </c:ext>
          </c:extLst>
        </c:ser>
        <c:dLbls>
          <c:showLegendKey val="0"/>
          <c:showVal val="0"/>
          <c:showCatName val="0"/>
          <c:showSerName val="0"/>
          <c:showPercent val="0"/>
          <c:showBubbleSize val="0"/>
        </c:dLbls>
        <c:gapWidth val="182"/>
        <c:overlap val="100"/>
        <c:axId val="1043039136"/>
        <c:axId val="1043042464"/>
      </c:barChart>
      <c:catAx>
        <c:axId val="104303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42464"/>
        <c:crosses val="autoZero"/>
        <c:auto val="1"/>
        <c:lblAlgn val="ctr"/>
        <c:lblOffset val="100"/>
        <c:noMultiLvlLbl val="0"/>
      </c:catAx>
      <c:valAx>
        <c:axId val="1043042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3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v>Completed Surveys</c:v>
          </c:tx>
          <c:spPr>
            <a:solidFill>
              <a:schemeClr val="accent2"/>
            </a:solidFill>
            <a:ln>
              <a:noFill/>
            </a:ln>
            <a:effectLst/>
          </c:spPr>
          <c:invertIfNegative val="0"/>
          <c:cat>
            <c:strRef>
              <c:f>Representation!$F$81:$F$82</c:f>
              <c:strCache>
                <c:ptCount val="2"/>
                <c:pt idx="0">
                  <c:v>Non-binary</c:v>
                </c:pt>
                <c:pt idx="1">
                  <c:v>Trans Man and Trans Woman</c:v>
                </c:pt>
              </c:strCache>
            </c:strRef>
          </c:cat>
          <c:val>
            <c:numRef>
              <c:f>Representation!$H$81:$H$82</c:f>
              <c:numCache>
                <c:formatCode>0.0%</c:formatCode>
                <c:ptCount val="2"/>
                <c:pt idx="0">
                  <c:v>1.455604075691412E-3</c:v>
                </c:pt>
                <c:pt idx="1">
                  <c:v>2.1834061135371178E-3</c:v>
                </c:pt>
              </c:numCache>
            </c:numRef>
          </c:val>
          <c:extLst>
            <c:ext xmlns:c16="http://schemas.microsoft.com/office/drawing/2014/chart" uri="{C3380CC4-5D6E-409C-BE32-E72D297353CC}">
              <c16:uniqueId val="{00000000-B9C6-4489-B759-4472FD720791}"/>
            </c:ext>
          </c:extLst>
        </c:ser>
        <c:ser>
          <c:idx val="0"/>
          <c:order val="1"/>
          <c:tx>
            <c:v>Population</c:v>
          </c:tx>
          <c:spPr>
            <a:noFill/>
            <a:ln w="28575">
              <a:solidFill>
                <a:srgbClr val="5B9BD5">
                  <a:lumMod val="75000"/>
                </a:srgbClr>
              </a:solidFill>
              <a:prstDash val="dash"/>
            </a:ln>
            <a:effectLst/>
          </c:spPr>
          <c:invertIfNegative val="0"/>
          <c:cat>
            <c:strRef>
              <c:f>Representation!$F$81:$F$82</c:f>
              <c:strCache>
                <c:ptCount val="2"/>
                <c:pt idx="0">
                  <c:v>Non-binary</c:v>
                </c:pt>
                <c:pt idx="1">
                  <c:v>Trans Man and Trans Woman</c:v>
                </c:pt>
              </c:strCache>
            </c:strRef>
          </c:cat>
          <c:val>
            <c:numRef>
              <c:f>Representation!$J$81:$J$82</c:f>
              <c:numCache>
                <c:formatCode>0.0%</c:formatCode>
                <c:ptCount val="2"/>
                <c:pt idx="0">
                  <c:v>4.0811901208755077E-4</c:v>
                </c:pt>
                <c:pt idx="1">
                  <c:v>1.3962430132757678E-3</c:v>
                </c:pt>
              </c:numCache>
            </c:numRef>
          </c:val>
          <c:extLst>
            <c:ext xmlns:c16="http://schemas.microsoft.com/office/drawing/2014/chart" uri="{C3380CC4-5D6E-409C-BE32-E72D297353CC}">
              <c16:uniqueId val="{00000001-B9C6-4489-B759-4472FD720791}"/>
            </c:ext>
          </c:extLst>
        </c:ser>
        <c:dLbls>
          <c:showLegendKey val="0"/>
          <c:showVal val="0"/>
          <c:showCatName val="0"/>
          <c:showSerName val="0"/>
          <c:showPercent val="0"/>
          <c:showBubbleSize val="0"/>
        </c:dLbls>
        <c:gapWidth val="182"/>
        <c:overlap val="100"/>
        <c:axId val="1043039136"/>
        <c:axId val="1043042464"/>
      </c:barChart>
      <c:catAx>
        <c:axId val="104303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42464"/>
        <c:crosses val="autoZero"/>
        <c:auto val="1"/>
        <c:lblAlgn val="ctr"/>
        <c:lblOffset val="100"/>
        <c:noMultiLvlLbl val="0"/>
      </c:catAx>
      <c:valAx>
        <c:axId val="1043042464"/>
        <c:scaling>
          <c:orientation val="minMax"/>
          <c:max val="1.0000000000000002E-2"/>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39136"/>
        <c:crosses val="autoZero"/>
        <c:crossBetween val="between"/>
        <c:majorUnit val="2.0000000000000005E-3"/>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v>Completed Surveys</c:v>
          </c:tx>
          <c:spPr>
            <a:solidFill>
              <a:schemeClr val="accent2"/>
            </a:solidFill>
            <a:ln>
              <a:noFill/>
            </a:ln>
            <a:effectLst/>
          </c:spPr>
          <c:invertIfNegative val="0"/>
          <c:cat>
            <c:strRef>
              <c:f>Representation!$F$78:$F$80</c:f>
              <c:strCache>
                <c:ptCount val="3"/>
                <c:pt idx="0">
                  <c:v>Female / Woman</c:v>
                </c:pt>
                <c:pt idx="1">
                  <c:v>Male / Man</c:v>
                </c:pt>
                <c:pt idx="2">
                  <c:v>Prefer not to say</c:v>
                </c:pt>
              </c:strCache>
            </c:strRef>
          </c:cat>
          <c:val>
            <c:numRef>
              <c:f>Representation!$H$78:$H$80</c:f>
              <c:numCache>
                <c:formatCode>0.0%</c:formatCode>
                <c:ptCount val="3"/>
                <c:pt idx="0">
                  <c:v>0.48398835516739447</c:v>
                </c:pt>
                <c:pt idx="1">
                  <c:v>0.47452692867540031</c:v>
                </c:pt>
                <c:pt idx="2">
                  <c:v>3.7845705967976713E-2</c:v>
                </c:pt>
              </c:numCache>
            </c:numRef>
          </c:val>
          <c:extLst>
            <c:ext xmlns:c16="http://schemas.microsoft.com/office/drawing/2014/chart" uri="{C3380CC4-5D6E-409C-BE32-E72D297353CC}">
              <c16:uniqueId val="{00000000-AFD0-4D82-BA5C-F4D02023CD7E}"/>
            </c:ext>
          </c:extLst>
        </c:ser>
        <c:ser>
          <c:idx val="0"/>
          <c:order val="1"/>
          <c:tx>
            <c:v>Population</c:v>
          </c:tx>
          <c:spPr>
            <a:noFill/>
            <a:ln w="28575">
              <a:solidFill>
                <a:srgbClr val="5B9BD5">
                  <a:lumMod val="75000"/>
                </a:srgbClr>
              </a:solidFill>
              <a:prstDash val="dash"/>
            </a:ln>
            <a:effectLst/>
          </c:spPr>
          <c:invertIfNegative val="0"/>
          <c:cat>
            <c:strRef>
              <c:f>Representation!$F$78:$F$80</c:f>
              <c:strCache>
                <c:ptCount val="3"/>
                <c:pt idx="0">
                  <c:v>Female / Woman</c:v>
                </c:pt>
                <c:pt idx="1">
                  <c:v>Male / Man</c:v>
                </c:pt>
                <c:pt idx="2">
                  <c:v>Prefer not to say</c:v>
                </c:pt>
              </c:strCache>
            </c:strRef>
          </c:cat>
          <c:val>
            <c:numRef>
              <c:f>Representation!$J$78:$J$80</c:f>
              <c:numCache>
                <c:formatCode>0.0%</c:formatCode>
                <c:ptCount val="3"/>
                <c:pt idx="0">
                  <c:v>0.50472333850166551</c:v>
                </c:pt>
                <c:pt idx="1">
                  <c:v>0.49527666149833449</c:v>
                </c:pt>
              </c:numCache>
            </c:numRef>
          </c:val>
          <c:extLst>
            <c:ext xmlns:c16="http://schemas.microsoft.com/office/drawing/2014/chart" uri="{C3380CC4-5D6E-409C-BE32-E72D297353CC}">
              <c16:uniqueId val="{00000001-AFD0-4D82-BA5C-F4D02023CD7E}"/>
            </c:ext>
          </c:extLst>
        </c:ser>
        <c:dLbls>
          <c:showLegendKey val="0"/>
          <c:showVal val="0"/>
          <c:showCatName val="0"/>
          <c:showSerName val="0"/>
          <c:showPercent val="0"/>
          <c:showBubbleSize val="0"/>
        </c:dLbls>
        <c:gapWidth val="182"/>
        <c:overlap val="100"/>
        <c:axId val="1043039136"/>
        <c:axId val="1043042464"/>
      </c:barChart>
      <c:catAx>
        <c:axId val="104303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42464"/>
        <c:crosses val="autoZero"/>
        <c:auto val="1"/>
        <c:lblAlgn val="ctr"/>
        <c:lblOffset val="100"/>
        <c:noMultiLvlLbl val="0"/>
      </c:catAx>
      <c:valAx>
        <c:axId val="1043042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3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v>Completed Surveys</c:v>
          </c:tx>
          <c:spPr>
            <a:solidFill>
              <a:schemeClr val="accent2"/>
            </a:solidFill>
            <a:ln>
              <a:noFill/>
            </a:ln>
            <a:effectLst/>
          </c:spPr>
          <c:invertIfNegative val="0"/>
          <c:cat>
            <c:strRef>
              <c:f>Representation!$P$4:$P$21</c:f>
              <c:strCache>
                <c:ptCount val="18"/>
                <c:pt idx="0">
                  <c:v>Bangladeshi</c:v>
                </c:pt>
                <c:pt idx="1">
                  <c:v>Chinese</c:v>
                </c:pt>
                <c:pt idx="2">
                  <c:v>Indian</c:v>
                </c:pt>
                <c:pt idx="3">
                  <c:v>Pakistani</c:v>
                </c:pt>
                <c:pt idx="4">
                  <c:v>Other Asian</c:v>
                </c:pt>
                <c:pt idx="5">
                  <c:v>African</c:v>
                </c:pt>
                <c:pt idx="6">
                  <c:v>Caribbean</c:v>
                </c:pt>
                <c:pt idx="7">
                  <c:v>Other Black</c:v>
                </c:pt>
                <c:pt idx="8">
                  <c:v>White and Asian</c:v>
                </c:pt>
                <c:pt idx="9">
                  <c:v>White and Black African</c:v>
                </c:pt>
                <c:pt idx="10">
                  <c:v>White and Black Caribbean</c:v>
                </c:pt>
                <c:pt idx="11">
                  <c:v>Any other Mixed or multiple ethnic background</c:v>
                </c:pt>
                <c:pt idx="12">
                  <c:v>Irish</c:v>
                </c:pt>
                <c:pt idx="13">
                  <c:v>Gypsy or Irish Traveller</c:v>
                </c:pt>
                <c:pt idx="14">
                  <c:v>Roma</c:v>
                </c:pt>
                <c:pt idx="15">
                  <c:v>Any other White background</c:v>
                </c:pt>
                <c:pt idx="16">
                  <c:v>Arab</c:v>
                </c:pt>
                <c:pt idx="17">
                  <c:v>Any other ethnic group</c:v>
                </c:pt>
              </c:strCache>
            </c:strRef>
          </c:cat>
          <c:val>
            <c:numRef>
              <c:f>Representation!$T$4:$T$21</c:f>
              <c:numCache>
                <c:formatCode>0.0%</c:formatCode>
                <c:ptCount val="18"/>
                <c:pt idx="0">
                  <c:v>7.27802037845706E-4</c:v>
                </c:pt>
                <c:pt idx="1">
                  <c:v>4.3668122270742356E-3</c:v>
                </c:pt>
                <c:pt idx="2">
                  <c:v>5.822416302765648E-3</c:v>
                </c:pt>
                <c:pt idx="3">
                  <c:v>2.911208151382824E-3</c:v>
                </c:pt>
                <c:pt idx="4">
                  <c:v>0</c:v>
                </c:pt>
                <c:pt idx="5">
                  <c:v>6.5502183406113534E-3</c:v>
                </c:pt>
                <c:pt idx="6">
                  <c:v>2.1834061135371178E-3</c:v>
                </c:pt>
                <c:pt idx="7">
                  <c:v>0</c:v>
                </c:pt>
                <c:pt idx="8">
                  <c:v>2.911208151382824E-3</c:v>
                </c:pt>
                <c:pt idx="9">
                  <c:v>7.27802037845706E-4</c:v>
                </c:pt>
                <c:pt idx="10">
                  <c:v>6.5502183406113534E-3</c:v>
                </c:pt>
                <c:pt idx="11">
                  <c:v>7.27802037845706E-4</c:v>
                </c:pt>
                <c:pt idx="12">
                  <c:v>3.6390101892285298E-3</c:v>
                </c:pt>
                <c:pt idx="13">
                  <c:v>1.455604075691412E-3</c:v>
                </c:pt>
                <c:pt idx="14">
                  <c:v>0</c:v>
                </c:pt>
                <c:pt idx="15">
                  <c:v>2.4745269286754003E-2</c:v>
                </c:pt>
                <c:pt idx="16">
                  <c:v>0</c:v>
                </c:pt>
                <c:pt idx="17">
                  <c:v>1.2372634643377001E-2</c:v>
                </c:pt>
              </c:numCache>
            </c:numRef>
          </c:val>
          <c:extLst>
            <c:ext xmlns:c16="http://schemas.microsoft.com/office/drawing/2014/chart" uri="{C3380CC4-5D6E-409C-BE32-E72D297353CC}">
              <c16:uniqueId val="{00000000-B5EB-4D03-B6D5-82E0B9AE6B65}"/>
            </c:ext>
          </c:extLst>
        </c:ser>
        <c:ser>
          <c:idx val="0"/>
          <c:order val="1"/>
          <c:tx>
            <c:v>Population</c:v>
          </c:tx>
          <c:spPr>
            <a:noFill/>
            <a:ln w="19050">
              <a:solidFill>
                <a:srgbClr val="5B9BD5">
                  <a:lumMod val="75000"/>
                </a:srgbClr>
              </a:solidFill>
              <a:prstDash val="dash"/>
            </a:ln>
            <a:effectLst/>
          </c:spPr>
          <c:invertIfNegative val="0"/>
          <c:cat>
            <c:strRef>
              <c:f>Representation!$P$4:$P$21</c:f>
              <c:strCache>
                <c:ptCount val="18"/>
                <c:pt idx="0">
                  <c:v>Bangladeshi</c:v>
                </c:pt>
                <c:pt idx="1">
                  <c:v>Chinese</c:v>
                </c:pt>
                <c:pt idx="2">
                  <c:v>Indian</c:v>
                </c:pt>
                <c:pt idx="3">
                  <c:v>Pakistani</c:v>
                </c:pt>
                <c:pt idx="4">
                  <c:v>Other Asian</c:v>
                </c:pt>
                <c:pt idx="5">
                  <c:v>African</c:v>
                </c:pt>
                <c:pt idx="6">
                  <c:v>Caribbean</c:v>
                </c:pt>
                <c:pt idx="7">
                  <c:v>Other Black</c:v>
                </c:pt>
                <c:pt idx="8">
                  <c:v>White and Asian</c:v>
                </c:pt>
                <c:pt idx="9">
                  <c:v>White and Black African</c:v>
                </c:pt>
                <c:pt idx="10">
                  <c:v>White and Black Caribbean</c:v>
                </c:pt>
                <c:pt idx="11">
                  <c:v>Any other Mixed or multiple ethnic background</c:v>
                </c:pt>
                <c:pt idx="12">
                  <c:v>Irish</c:v>
                </c:pt>
                <c:pt idx="13">
                  <c:v>Gypsy or Irish Traveller</c:v>
                </c:pt>
                <c:pt idx="14">
                  <c:v>Roma</c:v>
                </c:pt>
                <c:pt idx="15">
                  <c:v>Any other White background</c:v>
                </c:pt>
                <c:pt idx="16">
                  <c:v>Arab</c:v>
                </c:pt>
                <c:pt idx="17">
                  <c:v>Any other ethnic group</c:v>
                </c:pt>
              </c:strCache>
            </c:strRef>
          </c:cat>
          <c:val>
            <c:numRef>
              <c:f>Representation!$R$4:$R$21</c:f>
              <c:numCache>
                <c:formatCode>0.0%</c:formatCode>
                <c:ptCount val="18"/>
                <c:pt idx="0">
                  <c:v>2.2380435673656405E-3</c:v>
                </c:pt>
                <c:pt idx="1">
                  <c:v>3.1812127745658118E-3</c:v>
                </c:pt>
                <c:pt idx="2">
                  <c:v>1.0772402692704013E-2</c:v>
                </c:pt>
                <c:pt idx="3">
                  <c:v>2.3507831389552682E-2</c:v>
                </c:pt>
                <c:pt idx="4">
                  <c:v>8.3466067504471241E-3</c:v>
                </c:pt>
                <c:pt idx="5">
                  <c:v>7.3479051506734842E-3</c:v>
                </c:pt>
                <c:pt idx="6">
                  <c:v>3.1406653133216919E-3</c:v>
                </c:pt>
                <c:pt idx="7">
                  <c:v>1.6518683124234776E-3</c:v>
                </c:pt>
                <c:pt idx="8">
                  <c:v>5.5047585971636165E-3</c:v>
                </c:pt>
                <c:pt idx="9">
                  <c:v>2.0511726590231763E-3</c:v>
                </c:pt>
                <c:pt idx="10">
                  <c:v>7.7207655008096274E-3</c:v>
                </c:pt>
                <c:pt idx="11">
                  <c:v>3.3645578167131348E-3</c:v>
                </c:pt>
                <c:pt idx="12">
                  <c:v>3.8088169573008788E-3</c:v>
                </c:pt>
                <c:pt idx="13">
                  <c:v>7.9772722665061226E-4</c:v>
                </c:pt>
                <c:pt idx="14">
                  <c:v>8.7882214913885125E-4</c:v>
                </c:pt>
                <c:pt idx="15">
                  <c:v>3.2446783660783463E-2</c:v>
                </c:pt>
                <c:pt idx="16">
                  <c:v>1.3389476876047293E-3</c:v>
                </c:pt>
                <c:pt idx="17">
                  <c:v>6.6938569714748613E-3</c:v>
                </c:pt>
              </c:numCache>
            </c:numRef>
          </c:val>
          <c:extLst>
            <c:ext xmlns:c16="http://schemas.microsoft.com/office/drawing/2014/chart" uri="{C3380CC4-5D6E-409C-BE32-E72D297353CC}">
              <c16:uniqueId val="{00000001-B5EB-4D03-B6D5-82E0B9AE6B65}"/>
            </c:ext>
          </c:extLst>
        </c:ser>
        <c:dLbls>
          <c:showLegendKey val="0"/>
          <c:showVal val="0"/>
          <c:showCatName val="0"/>
          <c:showSerName val="0"/>
          <c:showPercent val="0"/>
          <c:showBubbleSize val="0"/>
        </c:dLbls>
        <c:gapWidth val="182"/>
        <c:overlap val="100"/>
        <c:axId val="1043039136"/>
        <c:axId val="1043042464"/>
      </c:barChart>
      <c:catAx>
        <c:axId val="104303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42464"/>
        <c:crosses val="autoZero"/>
        <c:auto val="1"/>
        <c:lblAlgn val="ctr"/>
        <c:lblOffset val="100"/>
        <c:noMultiLvlLbl val="0"/>
      </c:catAx>
      <c:valAx>
        <c:axId val="104304246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3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v>Completed Surveys</c:v>
          </c:tx>
          <c:spPr>
            <a:solidFill>
              <a:schemeClr val="accent2"/>
            </a:solidFill>
            <a:ln>
              <a:noFill/>
            </a:ln>
            <a:effectLst/>
          </c:spPr>
          <c:invertIfNegative val="0"/>
          <c:cat>
            <c:strRef>
              <c:f>Representation!$F$35</c:f>
              <c:strCache>
                <c:ptCount val="1"/>
                <c:pt idx="0">
                  <c:v>English, Welsh, Scottish, Northern Irish or British</c:v>
                </c:pt>
              </c:strCache>
            </c:strRef>
          </c:cat>
          <c:val>
            <c:numRef>
              <c:f>Representation!$J$35</c:f>
              <c:numCache>
                <c:formatCode>0.0%</c:formatCode>
                <c:ptCount val="1"/>
                <c:pt idx="0">
                  <c:v>0.92430858806404659</c:v>
                </c:pt>
              </c:numCache>
            </c:numRef>
          </c:val>
          <c:extLst>
            <c:ext xmlns:c16="http://schemas.microsoft.com/office/drawing/2014/chart" uri="{C3380CC4-5D6E-409C-BE32-E72D297353CC}">
              <c16:uniqueId val="{00000000-1859-4403-9047-0B9FF921D467}"/>
            </c:ext>
          </c:extLst>
        </c:ser>
        <c:ser>
          <c:idx val="0"/>
          <c:order val="1"/>
          <c:tx>
            <c:v>Population</c:v>
          </c:tx>
          <c:spPr>
            <a:noFill/>
            <a:ln w="28575">
              <a:solidFill>
                <a:srgbClr val="5B9BD5">
                  <a:lumMod val="75000"/>
                </a:srgbClr>
              </a:solidFill>
              <a:prstDash val="dash"/>
            </a:ln>
            <a:effectLst/>
          </c:spPr>
          <c:invertIfNegative val="0"/>
          <c:cat>
            <c:strRef>
              <c:f>Representation!$F$35</c:f>
              <c:strCache>
                <c:ptCount val="1"/>
                <c:pt idx="0">
                  <c:v>English, Welsh, Scottish, Northern Irish or British</c:v>
                </c:pt>
              </c:strCache>
            </c:strRef>
          </c:cat>
          <c:val>
            <c:numRef>
              <c:f>Representation!$H$35</c:f>
              <c:numCache>
                <c:formatCode>0.0%</c:formatCode>
                <c:ptCount val="1"/>
                <c:pt idx="0">
                  <c:v>0.87520725482228312</c:v>
                </c:pt>
              </c:numCache>
            </c:numRef>
          </c:val>
          <c:extLst>
            <c:ext xmlns:c16="http://schemas.microsoft.com/office/drawing/2014/chart" uri="{C3380CC4-5D6E-409C-BE32-E72D297353CC}">
              <c16:uniqueId val="{00000001-1859-4403-9047-0B9FF921D467}"/>
            </c:ext>
          </c:extLst>
        </c:ser>
        <c:dLbls>
          <c:showLegendKey val="0"/>
          <c:showVal val="0"/>
          <c:showCatName val="0"/>
          <c:showSerName val="0"/>
          <c:showPercent val="0"/>
          <c:showBubbleSize val="0"/>
        </c:dLbls>
        <c:gapWidth val="182"/>
        <c:overlap val="100"/>
        <c:axId val="1043039136"/>
        <c:axId val="1043042464"/>
      </c:barChart>
      <c:catAx>
        <c:axId val="104303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42464"/>
        <c:crosses val="autoZero"/>
        <c:auto val="1"/>
        <c:lblAlgn val="ctr"/>
        <c:lblOffset val="100"/>
        <c:noMultiLvlLbl val="0"/>
      </c:catAx>
      <c:valAx>
        <c:axId val="1043042464"/>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3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Awareness of Services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all'!$B$7:$B$15</c:f>
              <c:strCache>
                <c:ptCount val="9"/>
                <c:pt idx="0">
                  <c:v>I've not heard about any of these</c:v>
                </c:pt>
                <c:pt idx="1">
                  <c:v>Fire Setter intervention</c:v>
                </c:pt>
                <c:pt idx="2">
                  <c:v>Home from Hospital or Falls Response</c:v>
                </c:pt>
                <c:pt idx="3">
                  <c:v>Safe + Sound safety education &amp; school visits</c:v>
                </c:pt>
                <c:pt idx="4">
                  <c:v>Social media safety campaigns, eg fire, water, road safety</c:v>
                </c:pt>
                <c:pt idx="5">
                  <c:v>Fire Safety building inspections</c:v>
                </c:pt>
                <c:pt idx="6">
                  <c:v>Community engagement, including fire station open days</c:v>
                </c:pt>
                <c:pt idx="7">
                  <c:v>Safe and Well visits/Home Fire Safety visits: fitting smoke alarms</c:v>
                </c:pt>
                <c:pt idx="8">
                  <c:v>999 emergency response</c:v>
                </c:pt>
              </c:strCache>
            </c:strRef>
          </c:cat>
          <c:val>
            <c:numRef>
              <c:f>'Analysis all'!$D$7:$D$15</c:f>
              <c:numCache>
                <c:formatCode>0%</c:formatCode>
                <c:ptCount val="9"/>
                <c:pt idx="0">
                  <c:v>1.1644832605531296E-2</c:v>
                </c:pt>
                <c:pt idx="1">
                  <c:v>0.22197962154294032</c:v>
                </c:pt>
                <c:pt idx="2">
                  <c:v>0.326783114992722</c:v>
                </c:pt>
                <c:pt idx="3">
                  <c:v>0.60334788937409023</c:v>
                </c:pt>
                <c:pt idx="4">
                  <c:v>0.62081513828238721</c:v>
                </c:pt>
                <c:pt idx="5">
                  <c:v>0.74599708879184867</c:v>
                </c:pt>
                <c:pt idx="6">
                  <c:v>0.76200873362445409</c:v>
                </c:pt>
                <c:pt idx="7">
                  <c:v>0.84133915574963614</c:v>
                </c:pt>
                <c:pt idx="8">
                  <c:v>0.9941775836972343</c:v>
                </c:pt>
              </c:numCache>
            </c:numRef>
          </c:val>
          <c:extLst>
            <c:ext xmlns:c16="http://schemas.microsoft.com/office/drawing/2014/chart" uri="{C3380CC4-5D6E-409C-BE32-E72D297353CC}">
              <c16:uniqueId val="{00000000-02D1-43B7-B449-23E100146154}"/>
            </c:ext>
          </c:extLst>
        </c:ser>
        <c:dLbls>
          <c:showLegendKey val="0"/>
          <c:showVal val="1"/>
          <c:showCatName val="0"/>
          <c:showSerName val="0"/>
          <c:showPercent val="0"/>
          <c:showBubbleSize val="0"/>
        </c:dLbls>
        <c:gapWidth val="75"/>
        <c:axId val="1623442751"/>
        <c:axId val="1623429855"/>
      </c:barChart>
      <c:catAx>
        <c:axId val="1623442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3429855"/>
        <c:crosses val="autoZero"/>
        <c:auto val="1"/>
        <c:lblAlgn val="ctr"/>
        <c:lblOffset val="100"/>
        <c:noMultiLvlLbl val="0"/>
      </c:catAx>
      <c:valAx>
        <c:axId val="1623429855"/>
        <c:scaling>
          <c:orientation val="minMax"/>
        </c:scaling>
        <c:delete val="1"/>
        <c:axPos val="b"/>
        <c:numFmt formatCode="0%" sourceLinked="1"/>
        <c:majorTickMark val="none"/>
        <c:minorTickMark val="none"/>
        <c:tickLblPos val="nextTo"/>
        <c:crossAx val="16234427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Services Used</a:t>
            </a:r>
            <a:r>
              <a:rPr lang="en-GB"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415-46AE-B4B8-C3959AD9D4CF}"/>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415-46AE-B4B8-C3959AD9D4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all'!$B$25:$B$33</c:f>
              <c:strCache>
                <c:ptCount val="9"/>
                <c:pt idx="0">
                  <c:v>Fire Setter intervention</c:v>
                </c:pt>
                <c:pt idx="1">
                  <c:v>Other</c:v>
                </c:pt>
                <c:pt idx="2">
                  <c:v>Home from Hospital or Falls Response</c:v>
                </c:pt>
                <c:pt idx="3">
                  <c:v>Safe + Sound safety education &amp; school visits</c:v>
                </c:pt>
                <c:pt idx="4">
                  <c:v>Social media safety campaigns, eg fire, water, road safety</c:v>
                </c:pt>
                <c:pt idx="5">
                  <c:v>999 emergency response</c:v>
                </c:pt>
                <c:pt idx="6">
                  <c:v>Community engagement, including fire station open days</c:v>
                </c:pt>
                <c:pt idx="7">
                  <c:v>Safe and Well visits/Home Fire Safety visits: fitting smoke alarms</c:v>
                </c:pt>
                <c:pt idx="8">
                  <c:v>No services used</c:v>
                </c:pt>
              </c:strCache>
            </c:strRef>
          </c:cat>
          <c:val>
            <c:numRef>
              <c:f>'Analysis all'!$D$25:$D$33</c:f>
              <c:numCache>
                <c:formatCode>0%</c:formatCode>
                <c:ptCount val="9"/>
                <c:pt idx="0">
                  <c:v>3.6390101892285298E-3</c:v>
                </c:pt>
                <c:pt idx="1">
                  <c:v>1.0917030567685589E-2</c:v>
                </c:pt>
                <c:pt idx="2">
                  <c:v>2.4017467248908297E-2</c:v>
                </c:pt>
                <c:pt idx="3">
                  <c:v>4.148471615720524E-2</c:v>
                </c:pt>
                <c:pt idx="4">
                  <c:v>6.3318777292576414E-2</c:v>
                </c:pt>
                <c:pt idx="5">
                  <c:v>0.10844250363901019</c:v>
                </c:pt>
                <c:pt idx="6">
                  <c:v>0.14046579330422126</c:v>
                </c:pt>
                <c:pt idx="7">
                  <c:v>0.16739446870451238</c:v>
                </c:pt>
                <c:pt idx="8">
                  <c:v>0.64701601164483258</c:v>
                </c:pt>
              </c:numCache>
            </c:numRef>
          </c:val>
          <c:extLst>
            <c:ext xmlns:c16="http://schemas.microsoft.com/office/drawing/2014/chart" uri="{C3380CC4-5D6E-409C-BE32-E72D297353CC}">
              <c16:uniqueId val="{00000002-3415-46AE-B4B8-C3959AD9D4CF}"/>
            </c:ext>
          </c:extLst>
        </c:ser>
        <c:dLbls>
          <c:showLegendKey val="0"/>
          <c:showVal val="1"/>
          <c:showCatName val="0"/>
          <c:showSerName val="0"/>
          <c:showPercent val="0"/>
          <c:showBubbleSize val="0"/>
        </c:dLbls>
        <c:gapWidth val="75"/>
        <c:axId val="1162765631"/>
        <c:axId val="1162775199"/>
      </c:barChart>
      <c:catAx>
        <c:axId val="11627656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2775199"/>
        <c:crosses val="autoZero"/>
        <c:auto val="1"/>
        <c:lblAlgn val="ctr"/>
        <c:lblOffset val="100"/>
        <c:noMultiLvlLbl val="0"/>
      </c:catAx>
      <c:valAx>
        <c:axId val="1162775199"/>
        <c:scaling>
          <c:orientation val="minMax"/>
        </c:scaling>
        <c:delete val="1"/>
        <c:axPos val="b"/>
        <c:numFmt formatCode="0%" sourceLinked="1"/>
        <c:majorTickMark val="none"/>
        <c:minorTickMark val="none"/>
        <c:tickLblPos val="nextTo"/>
        <c:crossAx val="11627656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 of Survey Respondents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all'!$B$39:$B$46</c:f>
              <c:strCache>
                <c:ptCount val="8"/>
                <c:pt idx="0">
                  <c:v>Other</c:v>
                </c:pt>
                <c:pt idx="1">
                  <c:v>Address the impact of climate change and raise awareness of how to stay safe during extreme weather</c:v>
                </c:pt>
                <c:pt idx="2">
                  <c:v>Be more visible in the community</c:v>
                </c:pt>
                <c:pt idx="3">
                  <c:v>Support Ambulance services and NHS partners</c:v>
                </c:pt>
                <c:pt idx="4">
                  <c:v>Work with Police and other partners to improve road safety</c:v>
                </c:pt>
                <c:pt idx="5">
                  <c:v>Work with vulnerable people and communities, such as older people, those with disabilities, and disadvantaged households, to help improve their safety and wellbeing</c:v>
                </c:pt>
                <c:pt idx="6">
                  <c:v>Prevent incidents from happening in the first place by educating and raising awareness</c:v>
                </c:pt>
                <c:pt idx="7">
                  <c:v>Carry out fire safety inspections on buildings (including high-rise accommodation)</c:v>
                </c:pt>
              </c:strCache>
            </c:strRef>
          </c:cat>
          <c:val>
            <c:numRef>
              <c:f>'Analysis all'!$D$39:$D$46</c:f>
              <c:numCache>
                <c:formatCode>0%</c:formatCode>
                <c:ptCount val="8"/>
                <c:pt idx="0">
                  <c:v>8.296943231441048E-2</c:v>
                </c:pt>
                <c:pt idx="1">
                  <c:v>0.33333333333333331</c:v>
                </c:pt>
                <c:pt idx="2">
                  <c:v>0.40101892285298396</c:v>
                </c:pt>
                <c:pt idx="3">
                  <c:v>0.40101892285298396</c:v>
                </c:pt>
                <c:pt idx="4">
                  <c:v>0.44323144104803491</c:v>
                </c:pt>
                <c:pt idx="5">
                  <c:v>0.55458515283842791</c:v>
                </c:pt>
                <c:pt idx="6">
                  <c:v>0.5931586608442504</c:v>
                </c:pt>
                <c:pt idx="7">
                  <c:v>0.61280931586608445</c:v>
                </c:pt>
              </c:numCache>
            </c:numRef>
          </c:val>
          <c:extLst>
            <c:ext xmlns:c16="http://schemas.microsoft.com/office/drawing/2014/chart" uri="{C3380CC4-5D6E-409C-BE32-E72D297353CC}">
              <c16:uniqueId val="{00000000-E973-4566-A5C5-F5198C4BC788}"/>
            </c:ext>
          </c:extLst>
        </c:ser>
        <c:dLbls>
          <c:showLegendKey val="0"/>
          <c:showVal val="1"/>
          <c:showCatName val="0"/>
          <c:showSerName val="0"/>
          <c:showPercent val="0"/>
          <c:showBubbleSize val="0"/>
        </c:dLbls>
        <c:gapWidth val="75"/>
        <c:axId val="930562959"/>
        <c:axId val="1623456479"/>
      </c:barChart>
      <c:catAx>
        <c:axId val="9305629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3456479"/>
        <c:crosses val="autoZero"/>
        <c:auto val="1"/>
        <c:lblAlgn val="ctr"/>
        <c:lblOffset val="100"/>
        <c:noMultiLvlLbl val="0"/>
      </c:catAx>
      <c:valAx>
        <c:axId val="1623456479"/>
        <c:scaling>
          <c:orientation val="minMax"/>
        </c:scaling>
        <c:delete val="1"/>
        <c:axPos val="b"/>
        <c:numFmt formatCode="0%" sourceLinked="1"/>
        <c:majorTickMark val="none"/>
        <c:minorTickMark val="none"/>
        <c:tickLblPos val="nextTo"/>
        <c:crossAx val="9305629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886D9-54CF-4270-9E2F-15BD75102D66}" type="datetimeFigureOut">
              <a:rPr lang="en-GB" smtClean="0"/>
              <a:t>03/01/2025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BCE25-3F9F-4601-B3FE-95D9DFECF65F}" type="slidenum">
              <a:rPr lang="en-GB" smtClean="0"/>
              <a:t>‹#›</a:t>
            </a:fld>
            <a:endParaRPr lang="en-GB"/>
          </a:p>
        </p:txBody>
      </p:sp>
    </p:spTree>
    <p:extLst>
      <p:ext uri="{BB962C8B-B14F-4D97-AF65-F5344CB8AC3E}">
        <p14:creationId xmlns:p14="http://schemas.microsoft.com/office/powerpoint/2010/main" val="302488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Unreliable surveys include duplicate</a:t>
            </a:r>
            <a:r>
              <a:rPr lang="en-GB" baseline="0" dirty="0" smtClean="0"/>
              <a:t> completed survey’s that appear they are from the same person</a:t>
            </a:r>
            <a:r>
              <a:rPr lang="en-GB" dirty="0" smtClean="0"/>
              <a:t>, respondent</a:t>
            </a:r>
            <a:r>
              <a:rPr lang="en-GB" baseline="0" dirty="0" smtClean="0"/>
              <a:t> locations that are outside the county and a linked to other suspicious survey answers</a:t>
            </a:r>
            <a:r>
              <a:rPr lang="en-GB" dirty="0" smtClean="0"/>
              <a:t>, and answers that appear</a:t>
            </a:r>
            <a:r>
              <a:rPr lang="en-GB" baseline="0" dirty="0" smtClean="0"/>
              <a:t> to be computer generated, raising concerns about their reliability and authenticity.</a:t>
            </a:r>
          </a:p>
          <a:p>
            <a:endParaRPr lang="en-GB" baseline="0" dirty="0" smtClean="0"/>
          </a:p>
          <a:p>
            <a:r>
              <a:rPr lang="en-GB" baseline="0" dirty="0" smtClean="0"/>
              <a:t>The analysis in the subsequent slides will only used the combined 1374 surveys. Some analysis may look split between internal and external.</a:t>
            </a:r>
          </a:p>
        </p:txBody>
      </p:sp>
      <p:sp>
        <p:nvSpPr>
          <p:cNvPr id="4" name="Slide Number Placeholder 3"/>
          <p:cNvSpPr>
            <a:spLocks noGrp="1"/>
          </p:cNvSpPr>
          <p:nvPr>
            <p:ph type="sldNum" sz="quarter" idx="10"/>
          </p:nvPr>
        </p:nvSpPr>
        <p:spPr/>
        <p:txBody>
          <a:bodyPr/>
          <a:lstStyle/>
          <a:p>
            <a:fld id="{09CBCE25-3F9F-4601-B3FE-95D9DFECF65F}" type="slidenum">
              <a:rPr lang="en-GB" smtClean="0"/>
              <a:t>5</a:t>
            </a:fld>
            <a:endParaRPr lang="en-GB"/>
          </a:p>
        </p:txBody>
      </p:sp>
    </p:spTree>
    <p:extLst>
      <p:ext uri="{BB962C8B-B14F-4D97-AF65-F5344CB8AC3E}">
        <p14:creationId xmlns:p14="http://schemas.microsoft.com/office/powerpoint/2010/main" val="876218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*Due to an error in the report design, respondents were able to answer yes and no. However, the accompanying comments reflected many respondent’s uncertainty.</a:t>
            </a:r>
          </a:p>
        </p:txBody>
      </p:sp>
      <p:sp>
        <p:nvSpPr>
          <p:cNvPr id="4" name="Slide Number Placeholder 3"/>
          <p:cNvSpPr>
            <a:spLocks noGrp="1"/>
          </p:cNvSpPr>
          <p:nvPr>
            <p:ph type="sldNum" sz="quarter" idx="10"/>
          </p:nvPr>
        </p:nvSpPr>
        <p:spPr/>
        <p:txBody>
          <a:bodyPr/>
          <a:lstStyle/>
          <a:p>
            <a:fld id="{09CBCE25-3F9F-4601-B3FE-95D9DFECF65F}" type="slidenum">
              <a:rPr lang="en-GB" smtClean="0"/>
              <a:t>21</a:t>
            </a:fld>
            <a:endParaRPr lang="en-GB"/>
          </a:p>
        </p:txBody>
      </p:sp>
    </p:spTree>
    <p:extLst>
      <p:ext uri="{BB962C8B-B14F-4D97-AF65-F5344CB8AC3E}">
        <p14:creationId xmlns:p14="http://schemas.microsoft.com/office/powerpoint/2010/main" val="127201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9CBCE25-3F9F-4601-B3FE-95D9DFECF65F}" type="slidenum">
              <a:rPr lang="en-GB" smtClean="0"/>
              <a:t>23</a:t>
            </a:fld>
            <a:endParaRPr lang="en-GB"/>
          </a:p>
        </p:txBody>
      </p:sp>
    </p:spTree>
    <p:extLst>
      <p:ext uri="{BB962C8B-B14F-4D97-AF65-F5344CB8AC3E}">
        <p14:creationId xmlns:p14="http://schemas.microsoft.com/office/powerpoint/2010/main" val="193664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1292 surveys</a:t>
            </a:r>
            <a:r>
              <a:rPr lang="en-GB" baseline="0" dirty="0" smtClean="0"/>
              <a:t> used for analysis. </a:t>
            </a:r>
            <a:r>
              <a:rPr lang="en-GB" dirty="0" smtClean="0"/>
              <a:t>Surveys</a:t>
            </a:r>
            <a:r>
              <a:rPr lang="en-GB" baseline="0" dirty="0" smtClean="0"/>
              <a:t> not used in postcode analysis are : surveys where no postcode given, postcodes with errors where it can’t be identified</a:t>
            </a:r>
            <a:endParaRPr lang="en-GB" dirty="0"/>
          </a:p>
        </p:txBody>
      </p:sp>
      <p:sp>
        <p:nvSpPr>
          <p:cNvPr id="4" name="Slide Number Placeholder 3"/>
          <p:cNvSpPr>
            <a:spLocks noGrp="1"/>
          </p:cNvSpPr>
          <p:nvPr>
            <p:ph type="sldNum" sz="quarter" idx="10"/>
          </p:nvPr>
        </p:nvSpPr>
        <p:spPr/>
        <p:txBody>
          <a:bodyPr/>
          <a:lstStyle/>
          <a:p>
            <a:fld id="{09CBCE25-3F9F-4601-B3FE-95D9DFECF65F}" type="slidenum">
              <a:rPr lang="en-GB" smtClean="0"/>
              <a:t>6</a:t>
            </a:fld>
            <a:endParaRPr lang="en-GB"/>
          </a:p>
        </p:txBody>
      </p:sp>
    </p:spTree>
    <p:extLst>
      <p:ext uri="{BB962C8B-B14F-4D97-AF65-F5344CB8AC3E}">
        <p14:creationId xmlns:p14="http://schemas.microsoft.com/office/powerpoint/2010/main" val="8839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CBCE25-3F9F-4601-B3FE-95D9DFECF65F}" type="slidenum">
              <a:rPr lang="en-GB" smtClean="0"/>
              <a:t>7</a:t>
            </a:fld>
            <a:endParaRPr lang="en-GB"/>
          </a:p>
        </p:txBody>
      </p:sp>
    </p:spTree>
    <p:extLst>
      <p:ext uri="{BB962C8B-B14F-4D97-AF65-F5344CB8AC3E}">
        <p14:creationId xmlns:p14="http://schemas.microsoft.com/office/powerpoint/2010/main" val="332460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Staffordshire and Stoke-on</a:t>
            </a:r>
            <a:r>
              <a:rPr lang="en-GB" baseline="0" dirty="0" smtClean="0"/>
              <a:t>-Trent population by age category from 2021 census – blue hashed bars indicate % population by age category</a:t>
            </a:r>
          </a:p>
          <a:p>
            <a:r>
              <a:rPr lang="en-GB" baseline="0" dirty="0" smtClean="0"/>
              <a:t>Orange bars indicate the completed surveys % by age category</a:t>
            </a:r>
          </a:p>
          <a:p>
            <a:endParaRPr lang="en-GB" baseline="0" dirty="0" smtClean="0"/>
          </a:p>
          <a:p>
            <a:r>
              <a:rPr lang="en-GB" baseline="0" dirty="0" smtClean="0"/>
              <a:t>The closer the orange bar is to the blue hashed bar, the better the representation</a:t>
            </a:r>
            <a:endParaRPr lang="en-GB" dirty="0"/>
          </a:p>
        </p:txBody>
      </p:sp>
      <p:sp>
        <p:nvSpPr>
          <p:cNvPr id="4" name="Slide Number Placeholder 3"/>
          <p:cNvSpPr>
            <a:spLocks noGrp="1"/>
          </p:cNvSpPr>
          <p:nvPr>
            <p:ph type="sldNum" sz="quarter" idx="10"/>
          </p:nvPr>
        </p:nvSpPr>
        <p:spPr/>
        <p:txBody>
          <a:bodyPr/>
          <a:lstStyle/>
          <a:p>
            <a:fld id="{09CBCE25-3F9F-4601-B3FE-95D9DFECF65F}" type="slidenum">
              <a:rPr lang="en-GB" smtClean="0"/>
              <a:t>8</a:t>
            </a:fld>
            <a:endParaRPr lang="en-GB"/>
          </a:p>
        </p:txBody>
      </p:sp>
    </p:spTree>
    <p:extLst>
      <p:ext uri="{BB962C8B-B14F-4D97-AF65-F5344CB8AC3E}">
        <p14:creationId xmlns:p14="http://schemas.microsoft.com/office/powerpoint/2010/main" val="28849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Staffordshire and Stoke-on</a:t>
            </a:r>
            <a:r>
              <a:rPr lang="en-GB" baseline="0" dirty="0" smtClean="0"/>
              <a:t>-Trent population by disability category from 2021 census (Disabled under the Equality Act) – blue hashed bars indicate % population by disability category</a:t>
            </a:r>
          </a:p>
          <a:p>
            <a:r>
              <a:rPr lang="en-GB" baseline="0" dirty="0" smtClean="0"/>
              <a:t>Orange bars indicate the completed surveys % by disability category</a:t>
            </a:r>
          </a:p>
          <a:p>
            <a:endParaRPr lang="en-GB" baseline="0" dirty="0" smtClean="0"/>
          </a:p>
          <a:p>
            <a:r>
              <a:rPr lang="en-GB" baseline="0" dirty="0" smtClean="0"/>
              <a:t>The closer the orange bar is to the blue hashed bar, the better the representation</a:t>
            </a:r>
            <a:endParaRPr lang="en-GB" dirty="0"/>
          </a:p>
        </p:txBody>
      </p:sp>
      <p:sp>
        <p:nvSpPr>
          <p:cNvPr id="4" name="Slide Number Placeholder 3"/>
          <p:cNvSpPr>
            <a:spLocks noGrp="1"/>
          </p:cNvSpPr>
          <p:nvPr>
            <p:ph type="sldNum" sz="quarter" idx="10"/>
          </p:nvPr>
        </p:nvSpPr>
        <p:spPr/>
        <p:txBody>
          <a:bodyPr/>
          <a:lstStyle/>
          <a:p>
            <a:fld id="{09CBCE25-3F9F-4601-B3FE-95D9DFECF65F}" type="slidenum">
              <a:rPr lang="en-GB" smtClean="0"/>
              <a:t>9</a:t>
            </a:fld>
            <a:endParaRPr lang="en-GB"/>
          </a:p>
        </p:txBody>
      </p:sp>
    </p:spTree>
    <p:extLst>
      <p:ext uri="{BB962C8B-B14F-4D97-AF65-F5344CB8AC3E}">
        <p14:creationId xmlns:p14="http://schemas.microsoft.com/office/powerpoint/2010/main" val="339066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Staffordshire and Stoke-on</a:t>
            </a:r>
            <a:r>
              <a:rPr lang="en-GB" baseline="0" dirty="0" smtClean="0"/>
              <a:t>-Trent population by sex and gender identity categories from 2021– blue hashed bars indicate % population by disability category</a:t>
            </a:r>
          </a:p>
          <a:p>
            <a:r>
              <a:rPr lang="en-GB" baseline="0" dirty="0" smtClean="0"/>
              <a:t>Orange bars indicate the completed surveys % by disability category</a:t>
            </a:r>
          </a:p>
          <a:p>
            <a:endParaRPr lang="en-GB" baseline="0" dirty="0" smtClean="0"/>
          </a:p>
          <a:p>
            <a:r>
              <a:rPr lang="en-GB" baseline="0" dirty="0" smtClean="0"/>
              <a:t>The closer the orange bar is to the blue hashed bar, the better the representation</a:t>
            </a:r>
          </a:p>
          <a:p>
            <a:endParaRPr lang="en-GB" baseline="0" dirty="0" smtClean="0"/>
          </a:p>
          <a:p>
            <a:r>
              <a:rPr lang="en-GB" baseline="0" dirty="0" smtClean="0"/>
              <a:t>*Please note that in September 2024 the Office for National Statistics (ONS) now classify Gender Identity statistics form the 2021 census no longer as Accredited Official Statistics but now as Official Statistics in Development. This means that there may be some accuracy issues relating to the gender identity population data.</a:t>
            </a:r>
            <a:endParaRPr lang="en-GB" dirty="0"/>
          </a:p>
        </p:txBody>
      </p:sp>
      <p:sp>
        <p:nvSpPr>
          <p:cNvPr id="4" name="Slide Number Placeholder 3"/>
          <p:cNvSpPr>
            <a:spLocks noGrp="1"/>
          </p:cNvSpPr>
          <p:nvPr>
            <p:ph type="sldNum" sz="quarter" idx="10"/>
          </p:nvPr>
        </p:nvSpPr>
        <p:spPr/>
        <p:txBody>
          <a:bodyPr/>
          <a:lstStyle/>
          <a:p>
            <a:fld id="{09CBCE25-3F9F-4601-B3FE-95D9DFECF65F}" type="slidenum">
              <a:rPr lang="en-GB" smtClean="0"/>
              <a:t>10</a:t>
            </a:fld>
            <a:endParaRPr lang="en-GB"/>
          </a:p>
        </p:txBody>
      </p:sp>
    </p:spTree>
    <p:extLst>
      <p:ext uri="{BB962C8B-B14F-4D97-AF65-F5344CB8AC3E}">
        <p14:creationId xmlns:p14="http://schemas.microsoft.com/office/powerpoint/2010/main" val="426800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9CBCE25-3F9F-4601-B3FE-95D9DFECF65F}" type="slidenum">
              <a:rPr lang="en-GB" smtClean="0"/>
              <a:t>11</a:t>
            </a:fld>
            <a:endParaRPr lang="en-GB"/>
          </a:p>
        </p:txBody>
      </p:sp>
    </p:spTree>
    <p:extLst>
      <p:ext uri="{BB962C8B-B14F-4D97-AF65-F5344CB8AC3E}">
        <p14:creationId xmlns:p14="http://schemas.microsoft.com/office/powerpoint/2010/main" val="174629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CBCE25-3F9F-4601-B3FE-95D9DFECF65F}" type="slidenum">
              <a:rPr lang="en-GB" smtClean="0"/>
              <a:t>12</a:t>
            </a:fld>
            <a:endParaRPr lang="en-GB"/>
          </a:p>
        </p:txBody>
      </p:sp>
    </p:spTree>
    <p:extLst>
      <p:ext uri="{BB962C8B-B14F-4D97-AF65-F5344CB8AC3E}">
        <p14:creationId xmlns:p14="http://schemas.microsoft.com/office/powerpoint/2010/main" val="306590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CBCE25-3F9F-4601-B3FE-95D9DFECF65F}" type="slidenum">
              <a:rPr lang="en-GB" smtClean="0"/>
              <a:t>16</a:t>
            </a:fld>
            <a:endParaRPr lang="en-GB"/>
          </a:p>
        </p:txBody>
      </p:sp>
    </p:spTree>
    <p:extLst>
      <p:ext uri="{BB962C8B-B14F-4D97-AF65-F5344CB8AC3E}">
        <p14:creationId xmlns:p14="http://schemas.microsoft.com/office/powerpoint/2010/main" val="316435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9674" y="942390"/>
            <a:ext cx="6245289" cy="2482956"/>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063692"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636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444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827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5367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88526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072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399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CL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9956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93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1761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7079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774701"/>
            <a:ext cx="10515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endParaRPr lang="en-US" altLang="en-US"/>
          </a:p>
        </p:txBody>
      </p:sp>
      <p:sp>
        <p:nvSpPr>
          <p:cNvPr id="1027" name="Text Placeholder 2"/>
          <p:cNvSpPr>
            <a:spLocks noGrp="1"/>
          </p:cNvSpPr>
          <p:nvPr>
            <p:ph type="body" idx="1"/>
          </p:nvPr>
        </p:nvSpPr>
        <p:spPr bwMode="auto">
          <a:xfrm>
            <a:off x="838200" y="1452563"/>
            <a:ext cx="105156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612702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3400" b="1" kern="1200">
          <a:solidFill>
            <a:srgbClr val="D9222A"/>
          </a:solidFill>
          <a:latin typeface="Tahoma" charset="0"/>
          <a:ea typeface="Tahoma" charset="0"/>
          <a:cs typeface="Tahoma" charset="0"/>
        </a:defRPr>
      </a:lvl1pPr>
      <a:lvl2pPr algn="l" rtl="0" eaLnBrk="1" fontAlgn="base" hangingPunct="1">
        <a:lnSpc>
          <a:spcPct val="90000"/>
        </a:lnSpc>
        <a:spcBef>
          <a:spcPct val="0"/>
        </a:spcBef>
        <a:spcAft>
          <a:spcPct val="0"/>
        </a:spcAft>
        <a:defRPr sz="3400" b="1">
          <a:solidFill>
            <a:srgbClr val="D9222A"/>
          </a:solidFill>
          <a:latin typeface="Tahoma" pitchFamily="34" charset="0"/>
          <a:cs typeface="Tahoma" pitchFamily="34" charset="0"/>
        </a:defRPr>
      </a:lvl2pPr>
      <a:lvl3pPr algn="l" rtl="0" eaLnBrk="1" fontAlgn="base" hangingPunct="1">
        <a:lnSpc>
          <a:spcPct val="90000"/>
        </a:lnSpc>
        <a:spcBef>
          <a:spcPct val="0"/>
        </a:spcBef>
        <a:spcAft>
          <a:spcPct val="0"/>
        </a:spcAft>
        <a:defRPr sz="3400" b="1">
          <a:solidFill>
            <a:srgbClr val="D9222A"/>
          </a:solidFill>
          <a:latin typeface="Tahoma" pitchFamily="34" charset="0"/>
          <a:cs typeface="Tahoma" pitchFamily="34" charset="0"/>
        </a:defRPr>
      </a:lvl3pPr>
      <a:lvl4pPr algn="l" rtl="0" eaLnBrk="1" fontAlgn="base" hangingPunct="1">
        <a:lnSpc>
          <a:spcPct val="90000"/>
        </a:lnSpc>
        <a:spcBef>
          <a:spcPct val="0"/>
        </a:spcBef>
        <a:spcAft>
          <a:spcPct val="0"/>
        </a:spcAft>
        <a:defRPr sz="3400" b="1">
          <a:solidFill>
            <a:srgbClr val="D9222A"/>
          </a:solidFill>
          <a:latin typeface="Tahoma" pitchFamily="34" charset="0"/>
          <a:cs typeface="Tahoma" pitchFamily="34" charset="0"/>
        </a:defRPr>
      </a:lvl4pPr>
      <a:lvl5pPr algn="l" rtl="0" eaLnBrk="1" fontAlgn="base" hangingPunct="1">
        <a:lnSpc>
          <a:spcPct val="90000"/>
        </a:lnSpc>
        <a:spcBef>
          <a:spcPct val="0"/>
        </a:spcBef>
        <a:spcAft>
          <a:spcPct val="0"/>
        </a:spcAft>
        <a:defRPr sz="3400" b="1">
          <a:solidFill>
            <a:srgbClr val="D9222A"/>
          </a:solidFill>
          <a:latin typeface="Tahoma" pitchFamily="34" charset="0"/>
          <a:cs typeface="Tahoma" pitchFamily="34" charset="0"/>
        </a:defRPr>
      </a:lvl5pPr>
      <a:lvl6pPr marL="457200" algn="l" rtl="0" eaLnBrk="1" fontAlgn="base" hangingPunct="1">
        <a:lnSpc>
          <a:spcPct val="90000"/>
        </a:lnSpc>
        <a:spcBef>
          <a:spcPct val="0"/>
        </a:spcBef>
        <a:spcAft>
          <a:spcPct val="0"/>
        </a:spcAft>
        <a:defRPr sz="3400" b="1">
          <a:solidFill>
            <a:srgbClr val="D9222A"/>
          </a:solidFill>
          <a:latin typeface="Tahoma" pitchFamily="34" charset="0"/>
          <a:cs typeface="Tahoma" pitchFamily="34" charset="0"/>
        </a:defRPr>
      </a:lvl6pPr>
      <a:lvl7pPr marL="914400" algn="l" rtl="0" eaLnBrk="1" fontAlgn="base" hangingPunct="1">
        <a:lnSpc>
          <a:spcPct val="90000"/>
        </a:lnSpc>
        <a:spcBef>
          <a:spcPct val="0"/>
        </a:spcBef>
        <a:spcAft>
          <a:spcPct val="0"/>
        </a:spcAft>
        <a:defRPr sz="3400" b="1">
          <a:solidFill>
            <a:srgbClr val="D9222A"/>
          </a:solidFill>
          <a:latin typeface="Tahoma" pitchFamily="34" charset="0"/>
          <a:cs typeface="Tahoma" pitchFamily="34" charset="0"/>
        </a:defRPr>
      </a:lvl7pPr>
      <a:lvl8pPr marL="1371600" algn="l" rtl="0" eaLnBrk="1" fontAlgn="base" hangingPunct="1">
        <a:lnSpc>
          <a:spcPct val="90000"/>
        </a:lnSpc>
        <a:spcBef>
          <a:spcPct val="0"/>
        </a:spcBef>
        <a:spcAft>
          <a:spcPct val="0"/>
        </a:spcAft>
        <a:defRPr sz="3400" b="1">
          <a:solidFill>
            <a:srgbClr val="D9222A"/>
          </a:solidFill>
          <a:latin typeface="Tahoma" pitchFamily="34" charset="0"/>
          <a:cs typeface="Tahoma" pitchFamily="34" charset="0"/>
        </a:defRPr>
      </a:lvl8pPr>
      <a:lvl9pPr marL="1828800" algn="l" rtl="0" eaLnBrk="1" fontAlgn="base" hangingPunct="1">
        <a:lnSpc>
          <a:spcPct val="90000"/>
        </a:lnSpc>
        <a:spcBef>
          <a:spcPct val="0"/>
        </a:spcBef>
        <a:spcAft>
          <a:spcPct val="0"/>
        </a:spcAft>
        <a:defRPr sz="3400" b="1">
          <a:solidFill>
            <a:srgbClr val="D9222A"/>
          </a:solidFill>
          <a:latin typeface="Tahoma" pitchFamily="34" charset="0"/>
          <a:cs typeface="Tahoma"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595959"/>
          </a:solidFill>
          <a:latin typeface="Tahoma" charset="0"/>
          <a:ea typeface="Tahoma" charset="0"/>
          <a:cs typeface="Tahoma"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595959"/>
          </a:solidFill>
          <a:latin typeface="Tahoma" charset="0"/>
          <a:ea typeface="Tahoma" charset="0"/>
          <a:cs typeface="Tahoma"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595959"/>
          </a:solidFill>
          <a:latin typeface="Tahoma" charset="0"/>
          <a:ea typeface="Tahoma" charset="0"/>
          <a:cs typeface="Tahoma"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Tahoma" charset="0"/>
          <a:ea typeface="Tahoma" charset="0"/>
          <a:cs typeface="Tahoma"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674" y="942390"/>
            <a:ext cx="10729426" cy="2482956"/>
          </a:xfrm>
        </p:spPr>
        <p:txBody>
          <a:bodyPr>
            <a:normAutofit fontScale="90000"/>
          </a:bodyPr>
          <a:lstStyle/>
          <a:p>
            <a:r>
              <a:rPr lang="en-GB" dirty="0" smtClean="0"/>
              <a:t>Staffordshire Fire and Rescue Service </a:t>
            </a:r>
            <a:br>
              <a:rPr lang="en-GB" dirty="0" smtClean="0"/>
            </a:br>
            <a:r>
              <a:rPr lang="en-GB" dirty="0" smtClean="0"/>
              <a:t>Community Risk Management Plan </a:t>
            </a:r>
            <a:br>
              <a:rPr lang="en-GB" dirty="0" smtClean="0"/>
            </a:br>
            <a:r>
              <a:rPr lang="en-GB" dirty="0" smtClean="0"/>
              <a:t>CRMP 2025 - 2028</a:t>
            </a:r>
            <a:endParaRPr lang="en-GB" dirty="0"/>
          </a:p>
        </p:txBody>
      </p:sp>
      <p:sp>
        <p:nvSpPr>
          <p:cNvPr id="3" name="Subtitle 2"/>
          <p:cNvSpPr>
            <a:spLocks noGrp="1"/>
          </p:cNvSpPr>
          <p:nvPr>
            <p:ph type="subTitle" idx="1"/>
          </p:nvPr>
        </p:nvSpPr>
        <p:spPr/>
        <p:txBody>
          <a:bodyPr/>
          <a:lstStyle/>
          <a:p>
            <a:r>
              <a:rPr lang="en-GB" dirty="0" smtClean="0"/>
              <a:t>Consultation Summary</a:t>
            </a:r>
            <a:endParaRPr lang="en-GB" sz="3600" dirty="0"/>
          </a:p>
        </p:txBody>
      </p:sp>
    </p:spTree>
    <p:extLst>
      <p:ext uri="{BB962C8B-B14F-4D97-AF65-F5344CB8AC3E}">
        <p14:creationId xmlns:p14="http://schemas.microsoft.com/office/powerpoint/2010/main" val="425257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Representation – Gender Identity and Sex</a:t>
            </a:r>
            <a:endParaRPr lang="en-GB" dirty="0"/>
          </a:p>
        </p:txBody>
      </p:sp>
      <p:sp>
        <p:nvSpPr>
          <p:cNvPr id="5" name="TextBox 4"/>
          <p:cNvSpPr txBox="1"/>
          <p:nvPr/>
        </p:nvSpPr>
        <p:spPr>
          <a:xfrm>
            <a:off x="7591425" y="1389778"/>
            <a:ext cx="3552825" cy="4524315"/>
          </a:xfrm>
          <a:prstGeom prst="rect">
            <a:avLst/>
          </a:prstGeom>
          <a:noFill/>
        </p:spPr>
        <p:txBody>
          <a:bodyPr wrap="square" rtlCol="0">
            <a:spAutoFit/>
          </a:bodyPr>
          <a:lstStyle/>
          <a:p>
            <a:r>
              <a:rPr lang="en-GB"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The charts compare the percentage population for Staffordshire and Stoke-on-Trent against the percentage of completed surveys respondents by gender identity and sex</a:t>
            </a: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The closer the bars match the closer the representation.</a:t>
            </a: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All groups are well represented in the survey. Transgender and non-binary have a slightly higher representation, although with only 3 and 2 completed surveys respectively.</a:t>
            </a:r>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hart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097088954"/>
              </p:ext>
            </p:extLst>
          </p:nvPr>
        </p:nvGraphicFramePr>
        <p:xfrm>
          <a:off x="104776" y="1666874"/>
          <a:ext cx="6877050" cy="2100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511169152"/>
              </p:ext>
            </p:extLst>
          </p:nvPr>
        </p:nvGraphicFramePr>
        <p:xfrm>
          <a:off x="676275" y="3767137"/>
          <a:ext cx="6305550" cy="25384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131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040462369"/>
              </p:ext>
            </p:extLst>
          </p:nvPr>
        </p:nvGraphicFramePr>
        <p:xfrm>
          <a:off x="495300" y="1336676"/>
          <a:ext cx="5905500" cy="38639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smtClean="0"/>
              <a:t>Representation of the Community </a:t>
            </a:r>
            <a:r>
              <a:rPr lang="en-GB" smtClean="0"/>
              <a:t>- Ethnicity</a:t>
            </a:r>
            <a:endParaRPr lang="en-GB" dirty="0"/>
          </a:p>
        </p:txBody>
      </p:sp>
      <p:sp>
        <p:nvSpPr>
          <p:cNvPr id="11" name="Text Box 2"/>
          <p:cNvSpPr txBox="1">
            <a:spLocks noChangeArrowheads="1"/>
          </p:cNvSpPr>
          <p:nvPr/>
        </p:nvSpPr>
        <p:spPr bwMode="auto">
          <a:xfrm>
            <a:off x="495299" y="3962399"/>
            <a:ext cx="5905501" cy="990603"/>
          </a:xfrm>
          <a:prstGeom prst="rect">
            <a:avLst/>
          </a:prstGeom>
          <a:noFill/>
          <a:ln w="9525">
            <a:solidFill>
              <a:srgbClr val="E7E6E6"/>
            </a:solidFill>
            <a:miter lim="800000"/>
            <a:headEnd/>
            <a:tailEnd/>
          </a:ln>
        </p:spPr>
        <p:txBody>
          <a:bodyPr rot="0" vert="horz" wrap="square" lIns="91440" tIns="45720" rIns="91440" bIns="45720" anchor="t" anchorCtr="0">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smtClean="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Asian</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Asian British or Asian Welsh</a:t>
            </a:r>
          </a:p>
        </p:txBody>
      </p:sp>
      <p:sp>
        <p:nvSpPr>
          <p:cNvPr id="13" name="Text Box 2"/>
          <p:cNvSpPr txBox="1">
            <a:spLocks noChangeArrowheads="1"/>
          </p:cNvSpPr>
          <p:nvPr/>
        </p:nvSpPr>
        <p:spPr bwMode="auto">
          <a:xfrm>
            <a:off x="495299" y="3400426"/>
            <a:ext cx="5905500" cy="561974"/>
          </a:xfrm>
          <a:prstGeom prst="rect">
            <a:avLst/>
          </a:prstGeom>
          <a:noFill/>
          <a:ln w="9525">
            <a:solidFill>
              <a:srgbClr val="E7E6E6"/>
            </a:solidFill>
            <a:miter lim="800000"/>
            <a:headEnd/>
            <a:tailEnd/>
          </a:ln>
        </p:spPr>
        <p:txBody>
          <a:bodyPr rot="0" vert="horz" wrap="square" lIns="91440" tIns="45720" rIns="91440" bIns="45720" anchor="t" anchorCtr="0">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Black, Black British, Black Welsh, </a:t>
            </a:r>
            <a:endParaRPr kumimoji="0" lang="en-GB" sz="1100" b="0" i="0" u="none" strike="noStrike" kern="0" cap="none" spc="0" normalizeH="0" baseline="0" noProof="0" dirty="0" smtClean="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smtClean="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Caribbean </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or African</a:t>
            </a:r>
          </a:p>
        </p:txBody>
      </p:sp>
      <p:sp>
        <p:nvSpPr>
          <p:cNvPr id="14" name="Text Box 2"/>
          <p:cNvSpPr txBox="1">
            <a:spLocks noChangeArrowheads="1"/>
          </p:cNvSpPr>
          <p:nvPr/>
        </p:nvSpPr>
        <p:spPr bwMode="auto">
          <a:xfrm>
            <a:off x="495300" y="2619376"/>
            <a:ext cx="5905500" cy="781050"/>
          </a:xfrm>
          <a:prstGeom prst="rect">
            <a:avLst/>
          </a:prstGeom>
          <a:noFill/>
          <a:ln w="9525">
            <a:solidFill>
              <a:srgbClr val="E7E6E6"/>
            </a:solidFill>
            <a:miter lim="800000"/>
            <a:headEnd/>
            <a:tailEnd/>
          </a:ln>
        </p:spPr>
        <p:txBody>
          <a:bodyPr rot="0" vert="horz" wrap="square" lIns="91440" tIns="45720" rIns="91440" bIns="45720" anchor="t" anchorCtr="0">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Mixed or Multiple ethnic groups</a:t>
            </a:r>
          </a:p>
        </p:txBody>
      </p:sp>
      <p:sp>
        <p:nvSpPr>
          <p:cNvPr id="15" name="Text Box 2"/>
          <p:cNvSpPr txBox="1">
            <a:spLocks noChangeArrowheads="1"/>
          </p:cNvSpPr>
          <p:nvPr/>
        </p:nvSpPr>
        <p:spPr bwMode="auto">
          <a:xfrm>
            <a:off x="495300" y="1847851"/>
            <a:ext cx="5905499" cy="771525"/>
          </a:xfrm>
          <a:prstGeom prst="rect">
            <a:avLst/>
          </a:prstGeom>
          <a:noFill/>
          <a:ln w="9525">
            <a:solidFill>
              <a:srgbClr val="E7E6E6"/>
            </a:solidFill>
            <a:miter lim="800000"/>
            <a:headEnd/>
            <a:tailEnd/>
          </a:ln>
        </p:spPr>
        <p:txBody>
          <a:bodyPr rot="0" vert="horz" wrap="square" lIns="91440" tIns="45720" rIns="91440" bIns="45720" anchor="t" anchorCtr="0">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endParaRPr kumimoji="0" lang="en-GB" sz="1100" b="0" i="0" u="none" strike="noStrike" kern="0" cap="none" spc="0" normalizeH="0" baseline="0" noProof="0" dirty="0" smtClean="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smtClean="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White</a:t>
            </a: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p:cNvSpPr txBox="1">
            <a:spLocks noChangeArrowheads="1"/>
          </p:cNvSpPr>
          <p:nvPr/>
        </p:nvSpPr>
        <p:spPr bwMode="auto">
          <a:xfrm>
            <a:off x="495299" y="1406852"/>
            <a:ext cx="5905500" cy="440998"/>
          </a:xfrm>
          <a:prstGeom prst="rect">
            <a:avLst/>
          </a:prstGeom>
          <a:noFill/>
          <a:ln w="9525">
            <a:solidFill>
              <a:schemeClr val="bg2"/>
            </a:solidFill>
            <a:miter lim="800000"/>
            <a:headEnd/>
            <a:tailEnd/>
          </a:ln>
        </p:spPr>
        <p:txBody>
          <a:bodyPr rot="0" vert="horz" wrap="square" lIns="91440" tIns="45720" rIns="91440" bIns="45720" anchor="t" anchorCtr="0">
            <a:noAutofit/>
          </a:bodyPr>
          <a:lstStyle/>
          <a:p>
            <a:pPr algn="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Other ethnic group</a:t>
            </a:r>
          </a:p>
        </p:txBody>
      </p:sp>
      <p:sp>
        <p:nvSpPr>
          <p:cNvPr id="10" name="TextBox 9"/>
          <p:cNvSpPr txBox="1"/>
          <p:nvPr/>
        </p:nvSpPr>
        <p:spPr>
          <a:xfrm>
            <a:off x="6943726" y="1478518"/>
            <a:ext cx="4943474" cy="4524315"/>
          </a:xfrm>
          <a:prstGeom prst="rect">
            <a:avLst/>
          </a:prstGeom>
          <a:noFill/>
        </p:spPr>
        <p:txBody>
          <a:bodyPr wrap="square" rtlCol="0">
            <a:spAutoFit/>
          </a:bodyPr>
          <a:lstStyle/>
          <a:p>
            <a:r>
              <a:rPr lang="en-GB"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The survey shows a varied representation across different ethnicities. Well-represented groups included Black: African, White: Irish, and Chinese</a:t>
            </a:r>
          </a:p>
          <a:p>
            <a:endPar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Some ethnicities have quite small populations, such as Gypsy or Irish Traveller and with 2 surveys successfully represent the size of the community. </a:t>
            </a:r>
          </a:p>
          <a:p>
            <a:endPar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However, 3 of our Asian communities, Other Asian, Pakistani, and Indian, have larger populations, but have a much lower representation in terms of survey respondents.</a:t>
            </a:r>
          </a:p>
          <a:p>
            <a:endPar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Through the Public Perception Focus Groups, the service requested more participants should be </a:t>
            </a: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from Other Asian, Pakistani, and Indian ethnic </a:t>
            </a:r>
            <a:r>
              <a:rPr lang="en-GB"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backgrounds. This ensured that our larger ethnic minority groups were better represented overall.</a:t>
            </a:r>
            <a:endPar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7" name="Chart 1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579249474"/>
              </p:ext>
            </p:extLst>
          </p:nvPr>
        </p:nvGraphicFramePr>
        <p:xfrm>
          <a:off x="433387" y="5200394"/>
          <a:ext cx="6029325" cy="991114"/>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Box 2"/>
          <p:cNvSpPr txBox="1">
            <a:spLocks noChangeArrowheads="1"/>
          </p:cNvSpPr>
          <p:nvPr/>
        </p:nvSpPr>
        <p:spPr bwMode="auto">
          <a:xfrm>
            <a:off x="495299" y="5310188"/>
            <a:ext cx="5967413" cy="771525"/>
          </a:xfrm>
          <a:prstGeom prst="rect">
            <a:avLst/>
          </a:prstGeom>
          <a:noFill/>
          <a:ln w="9525">
            <a:solidFill>
              <a:srgbClr val="E7E6E6"/>
            </a:solidFill>
            <a:miter lim="800000"/>
            <a:headEnd/>
            <a:tailEnd/>
          </a:ln>
        </p:spPr>
        <p:txBody>
          <a:bodyPr rot="0" vert="horz" wrap="square" lIns="91440" tIns="45720" rIns="91440" bIns="45720" anchor="t" anchorCtr="0">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endParaRPr kumimoji="0" lang="en-GB" sz="1100" b="0" i="0" u="none" strike="noStrike" kern="0" cap="none" spc="0" normalizeH="0" baseline="0" noProof="0" dirty="0" smtClean="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smtClean="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White</a:t>
            </a: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973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Awareness of Services and Services Used</a:t>
            </a:r>
            <a:endParaRPr lang="en-GB" dirty="0"/>
          </a:p>
        </p:txBody>
      </p:sp>
      <p:graphicFrame>
        <p:nvGraphicFramePr>
          <p:cNvPr id="5" name="Chart 4">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2958605543"/>
              </p:ext>
            </p:extLst>
          </p:nvPr>
        </p:nvGraphicFramePr>
        <p:xfrm>
          <a:off x="447675" y="1452562"/>
          <a:ext cx="5743575" cy="45069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2548037731"/>
              </p:ext>
            </p:extLst>
          </p:nvPr>
        </p:nvGraphicFramePr>
        <p:xfrm>
          <a:off x="6267449" y="1452562"/>
          <a:ext cx="5314951" cy="45069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857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Awareness of Services and Services Used</a:t>
            </a:r>
          </a:p>
        </p:txBody>
      </p:sp>
      <p:sp>
        <p:nvSpPr>
          <p:cNvPr id="3" name="Content Placeholder 2"/>
          <p:cNvSpPr>
            <a:spLocks noGrp="1"/>
          </p:cNvSpPr>
          <p:nvPr>
            <p:ph idx="1"/>
          </p:nvPr>
        </p:nvSpPr>
        <p:spPr>
          <a:xfrm>
            <a:off x="838200" y="1336676"/>
            <a:ext cx="10515600" cy="4351337"/>
          </a:xfrm>
        </p:spPr>
        <p:txBody>
          <a:bodyPr/>
          <a:lstStyle/>
          <a:p>
            <a:pPr marL="0" indent="0">
              <a:buNone/>
            </a:pPr>
            <a:endParaRPr lang="en-GB" sz="1600" dirty="0" smtClean="0"/>
          </a:p>
          <a:p>
            <a:pPr marL="0" indent="0">
              <a:buNone/>
            </a:pPr>
            <a:endParaRPr lang="en-GB" sz="1600" dirty="0" smtClean="0"/>
          </a:p>
          <a:p>
            <a:pPr marL="0" indent="0">
              <a:buNone/>
            </a:pPr>
            <a:r>
              <a:rPr lang="en-GB" sz="1600" dirty="0"/>
              <a:t>People’s engagement and knowledge </a:t>
            </a:r>
            <a:r>
              <a:rPr lang="en-GB" sz="1600" dirty="0" smtClean="0"/>
              <a:t>of the services provided are </a:t>
            </a:r>
            <a:r>
              <a:rPr lang="en-GB" sz="1600" dirty="0"/>
              <a:t>high despite not having used or accessed </a:t>
            </a:r>
            <a:r>
              <a:rPr lang="en-GB" sz="1600" dirty="0" smtClean="0"/>
              <a:t>them. This is shown in by respondents awareness of the 999 emergency response (99% awareness and 11% use) and Safe and Well\Home Fire Safety Visits (84% awareness and 17% use).</a:t>
            </a:r>
          </a:p>
          <a:p>
            <a:endParaRPr lang="en-GB" sz="1600" dirty="0" smtClean="0"/>
          </a:p>
          <a:p>
            <a:pPr marL="0" indent="0">
              <a:buNone/>
            </a:pPr>
            <a:r>
              <a:rPr lang="en-GB" sz="1600" dirty="0" smtClean="0"/>
              <a:t>In contrast, awareness of services </a:t>
            </a:r>
            <a:r>
              <a:rPr lang="en-GB" sz="1600" dirty="0"/>
              <a:t>in the public perception focus groups was </a:t>
            </a:r>
            <a:r>
              <a:rPr lang="en-GB" sz="1600" dirty="0" smtClean="0"/>
              <a:t>quite low. This indicates that people completing the survey, including many being an employee, ex-employee, or relative of an employee, may already have an awareness or interest before engaging in the consultation.</a:t>
            </a:r>
          </a:p>
          <a:p>
            <a:endParaRPr lang="en-GB" sz="1600" dirty="0" smtClean="0"/>
          </a:p>
          <a:p>
            <a:pPr marL="0" indent="0">
              <a:buNone/>
            </a:pPr>
            <a:r>
              <a:rPr lang="en-GB" sz="1600" dirty="0" smtClean="0"/>
              <a:t>Home From Hospital\Falls Response and Fire Setter Intervention, have both low awareness and usage, but these are services we deliver on behalf of the NHS/Social Care on a referrals basis.</a:t>
            </a:r>
          </a:p>
          <a:p>
            <a:endParaRPr lang="en-GB" dirty="0"/>
          </a:p>
        </p:txBody>
      </p:sp>
    </p:spTree>
    <p:extLst>
      <p:ext uri="{BB962C8B-B14F-4D97-AF65-F5344CB8AC3E}">
        <p14:creationId xmlns:p14="http://schemas.microsoft.com/office/powerpoint/2010/main" val="337426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Awareness of Services and Services Used</a:t>
            </a:r>
          </a:p>
        </p:txBody>
      </p:sp>
      <p:sp>
        <p:nvSpPr>
          <p:cNvPr id="3" name="Content Placeholder 2"/>
          <p:cNvSpPr>
            <a:spLocks noGrp="1"/>
          </p:cNvSpPr>
          <p:nvPr>
            <p:ph idx="1"/>
          </p:nvPr>
        </p:nvSpPr>
        <p:spPr/>
        <p:txBody>
          <a:bodyPr/>
          <a:lstStyle/>
          <a:p>
            <a:pPr marL="0" indent="0">
              <a:buNone/>
            </a:pPr>
            <a:endParaRPr lang="en-GB" sz="1600" dirty="0" smtClean="0"/>
          </a:p>
          <a:p>
            <a:pPr marL="0" indent="0">
              <a:buNone/>
            </a:pPr>
            <a:r>
              <a:rPr lang="en-GB" sz="1600" dirty="0" smtClean="0"/>
              <a:t>While </a:t>
            </a:r>
            <a:r>
              <a:rPr lang="en-GB" sz="1600" dirty="0"/>
              <a:t>there were some negative responses, a large proportion of comments provided around the </a:t>
            </a:r>
            <a:r>
              <a:rPr lang="en-GB" sz="1600" dirty="0" smtClean="0"/>
              <a:t>services we provide </a:t>
            </a:r>
            <a:r>
              <a:rPr lang="en-GB" sz="1600" dirty="0"/>
              <a:t>were positive. A large number centred around a general high regard for the S</a:t>
            </a:r>
            <a:r>
              <a:rPr lang="en-GB" sz="1600" dirty="0" smtClean="0"/>
              <a:t>ervice:</a:t>
            </a:r>
          </a:p>
          <a:p>
            <a:pPr marL="0" indent="0">
              <a:buNone/>
            </a:pPr>
            <a:r>
              <a:rPr lang="en-GB" sz="1600" dirty="0" smtClean="0"/>
              <a:t>	</a:t>
            </a:r>
            <a:r>
              <a:rPr lang="en-GB" sz="1200" dirty="0" smtClean="0"/>
              <a:t>“</a:t>
            </a:r>
            <a:r>
              <a:rPr lang="en-GB" sz="1200" dirty="0"/>
              <a:t>First class professional service</a:t>
            </a:r>
            <a:r>
              <a:rPr lang="en-GB" sz="1200" dirty="0" smtClean="0"/>
              <a:t>”</a:t>
            </a:r>
          </a:p>
          <a:p>
            <a:pPr marL="0" indent="0">
              <a:buNone/>
            </a:pPr>
            <a:r>
              <a:rPr lang="en-GB" sz="1200" dirty="0" smtClean="0"/>
              <a:t>	“</a:t>
            </a:r>
            <a:r>
              <a:rPr lang="en-GB" sz="1200" dirty="0"/>
              <a:t>Great experiences from all the services used</a:t>
            </a:r>
            <a:r>
              <a:rPr lang="en-GB" sz="1200" dirty="0" smtClean="0"/>
              <a:t>.”</a:t>
            </a:r>
          </a:p>
          <a:p>
            <a:pPr marL="0" indent="0">
              <a:buNone/>
            </a:pPr>
            <a:endParaRPr lang="en-GB" sz="1600" dirty="0"/>
          </a:p>
          <a:p>
            <a:pPr marL="0" indent="0">
              <a:buNone/>
            </a:pPr>
            <a:r>
              <a:rPr lang="en-GB" sz="1600" dirty="0" smtClean="0"/>
              <a:t>Complimentary </a:t>
            </a:r>
            <a:r>
              <a:rPr lang="en-GB" sz="1600" dirty="0"/>
              <a:t>on the </a:t>
            </a:r>
            <a:r>
              <a:rPr lang="en-GB" sz="1600" dirty="0" smtClean="0"/>
              <a:t>Service’s </a:t>
            </a:r>
            <a:r>
              <a:rPr lang="en-GB" sz="1600" dirty="0"/>
              <a:t>response to </a:t>
            </a:r>
            <a:r>
              <a:rPr lang="en-GB" sz="1600" dirty="0" smtClean="0"/>
              <a:t>incidents</a:t>
            </a:r>
            <a:r>
              <a:rPr lang="en-GB" sz="1600" dirty="0"/>
              <a:t> </a:t>
            </a:r>
            <a:r>
              <a:rPr lang="en-GB" sz="1600" dirty="0" smtClean="0"/>
              <a:t>and</a:t>
            </a:r>
            <a:r>
              <a:rPr lang="en-GB" sz="1600" dirty="0"/>
              <a:t> Safe and Well/Home Fire Safety </a:t>
            </a:r>
            <a:r>
              <a:rPr lang="en-GB" sz="1600" dirty="0" smtClean="0"/>
              <a:t>visits:</a:t>
            </a:r>
          </a:p>
          <a:p>
            <a:pPr marL="0" indent="0">
              <a:buNone/>
            </a:pPr>
            <a:r>
              <a:rPr lang="en-GB" sz="1600" dirty="0" smtClean="0"/>
              <a:t>	</a:t>
            </a:r>
            <a:r>
              <a:rPr lang="en-GB" sz="1200" dirty="0" smtClean="0"/>
              <a:t>“</a:t>
            </a:r>
            <a:r>
              <a:rPr lang="en-GB" sz="1200" dirty="0"/>
              <a:t>I was in a car accident and the fire service had to cut me out of my car. They did an excellent job and I </a:t>
            </a:r>
            <a:r>
              <a:rPr lang="en-GB" sz="1200" dirty="0" smtClean="0"/>
              <a:t>want </a:t>
            </a:r>
            <a:r>
              <a:rPr lang="en-GB" sz="1200" dirty="0"/>
              <a:t>to thank them for being </a:t>
            </a:r>
            <a:r>
              <a:rPr lang="en-GB" sz="1200" dirty="0" smtClean="0"/>
              <a:t>	very </a:t>
            </a:r>
            <a:r>
              <a:rPr lang="en-GB" sz="1200" dirty="0"/>
              <a:t>kind and considerate at a very difficult time.”</a:t>
            </a:r>
          </a:p>
          <a:p>
            <a:pPr marL="0" indent="0">
              <a:buNone/>
            </a:pPr>
            <a:r>
              <a:rPr lang="en-GB" sz="1200" dirty="0" smtClean="0"/>
              <a:t>	“I </a:t>
            </a:r>
            <a:r>
              <a:rPr lang="en-GB" sz="1200" dirty="0"/>
              <a:t>could not have had a better response, the fire officer that came completely reviewed my house </a:t>
            </a:r>
            <a:r>
              <a:rPr lang="en-GB" sz="1200" dirty="0" smtClean="0"/>
              <a:t>checking </a:t>
            </a:r>
            <a:r>
              <a:rPr lang="en-GB" sz="1200" dirty="0"/>
              <a:t>all the alarms and updating me </a:t>
            </a:r>
            <a:r>
              <a:rPr lang="en-GB" sz="1200" dirty="0" smtClean="0"/>
              <a:t>	on </a:t>
            </a:r>
            <a:r>
              <a:rPr lang="en-GB" sz="1200" dirty="0"/>
              <a:t>all</a:t>
            </a:r>
            <a:r>
              <a:rPr lang="en-GB" sz="1200" dirty="0" smtClean="0"/>
              <a:t>.”</a:t>
            </a:r>
          </a:p>
          <a:p>
            <a:pPr marL="0" indent="0">
              <a:buNone/>
            </a:pPr>
            <a:endParaRPr lang="en-GB" sz="1600" dirty="0" smtClean="0"/>
          </a:p>
          <a:p>
            <a:pPr marL="0" indent="0">
              <a:buNone/>
            </a:pPr>
            <a:r>
              <a:rPr lang="en-GB" sz="1600" dirty="0" smtClean="0"/>
              <a:t>And supportive of the Service’s station open days and events:</a:t>
            </a:r>
            <a:endParaRPr lang="en-GB" sz="1600" dirty="0"/>
          </a:p>
          <a:p>
            <a:pPr marL="0" indent="0">
              <a:buNone/>
            </a:pPr>
            <a:r>
              <a:rPr lang="en-GB" sz="1600" dirty="0" smtClean="0"/>
              <a:t>	</a:t>
            </a:r>
            <a:r>
              <a:rPr lang="en-GB" sz="1200" dirty="0" smtClean="0"/>
              <a:t>“</a:t>
            </a:r>
            <a:r>
              <a:rPr lang="en-GB" sz="1200" dirty="0"/>
              <a:t>Open days are a great event for engaging with the community, and gives the community a great insight </a:t>
            </a:r>
            <a:r>
              <a:rPr lang="en-GB" sz="1200" dirty="0" smtClean="0"/>
              <a:t>into </a:t>
            </a:r>
            <a:r>
              <a:rPr lang="en-GB" sz="1200" dirty="0"/>
              <a:t>their local fire station and </a:t>
            </a:r>
            <a:r>
              <a:rPr lang="en-GB" sz="1200" dirty="0" smtClean="0"/>
              <a:t>	the </a:t>
            </a:r>
            <a:r>
              <a:rPr lang="en-GB" sz="1200" dirty="0"/>
              <a:t>services provided.”</a:t>
            </a:r>
          </a:p>
          <a:p>
            <a:endParaRPr lang="en-GB" dirty="0"/>
          </a:p>
        </p:txBody>
      </p:sp>
    </p:spTree>
    <p:extLst>
      <p:ext uri="{BB962C8B-B14F-4D97-AF65-F5344CB8AC3E}">
        <p14:creationId xmlns:p14="http://schemas.microsoft.com/office/powerpoint/2010/main" val="237455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Staffordshire Fire and Rescue Service should do more to…</a:t>
            </a:r>
          </a:p>
        </p:txBody>
      </p:sp>
      <p:sp>
        <p:nvSpPr>
          <p:cNvPr id="7" name="Content Placeholder 2"/>
          <p:cNvSpPr>
            <a:spLocks noGrp="1"/>
          </p:cNvSpPr>
          <p:nvPr>
            <p:ph idx="1"/>
          </p:nvPr>
        </p:nvSpPr>
        <p:spPr>
          <a:xfrm>
            <a:off x="7210425" y="1738313"/>
            <a:ext cx="4143375" cy="4351337"/>
          </a:xfrm>
        </p:spPr>
        <p:txBody>
          <a:bodyPr/>
          <a:lstStyle/>
          <a:p>
            <a:pPr marL="0" indent="0">
              <a:buNone/>
            </a:pPr>
            <a:r>
              <a:rPr lang="en-GB" sz="1600" dirty="0" smtClean="0"/>
              <a:t>The results highlight a strong desire to expand core safety services like fire safety inspections in buildings and prevention work. The high priority placed on building inspections may reflect heightened awareness of fire safety issues following the Grenfell fire tragedy. The awareness was also echoed in the Public Perception focus groups.</a:t>
            </a:r>
          </a:p>
          <a:p>
            <a:pPr marL="0" indent="0">
              <a:buNone/>
            </a:pPr>
            <a:endParaRPr lang="en-GB" sz="1600" dirty="0" smtClean="0"/>
          </a:p>
          <a:p>
            <a:pPr marL="0" indent="0">
              <a:buNone/>
            </a:pPr>
            <a:r>
              <a:rPr lang="en-GB" sz="1600" dirty="0" smtClean="0"/>
              <a:t>Lower emphasis was given to address the impact of climate change, which may suggest our Communities feel the Service is already doing enough to address climate change or sees it as a less immediate priority.</a:t>
            </a:r>
            <a:endParaRPr lang="en-GB" sz="1600" dirty="0"/>
          </a:p>
        </p:txBody>
      </p:sp>
      <p:graphicFrame>
        <p:nvGraphicFramePr>
          <p:cNvPr id="5" name="Chart 4">
            <a:extLst>
              <a:ext uri="{FF2B5EF4-FFF2-40B4-BE49-F238E27FC236}">
                <a16:creationId xmlns:a16="http://schemas.microsoft.com/office/drawing/2014/main" id="{00000000-0008-0000-0500-000007000000}"/>
              </a:ext>
            </a:extLst>
          </p:cNvPr>
          <p:cNvGraphicFramePr>
            <a:graphicFrameLocks/>
          </p:cNvGraphicFramePr>
          <p:nvPr>
            <p:extLst>
              <p:ext uri="{D42A27DB-BD31-4B8C-83A1-F6EECF244321}">
                <p14:modId xmlns:p14="http://schemas.microsoft.com/office/powerpoint/2010/main" val="1131379103"/>
              </p:ext>
            </p:extLst>
          </p:nvPr>
        </p:nvGraphicFramePr>
        <p:xfrm>
          <a:off x="838200" y="1336676"/>
          <a:ext cx="6115050" cy="46640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3227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Confidence</a:t>
            </a:r>
            <a:endParaRPr lang="en-GB" dirty="0"/>
          </a:p>
        </p:txBody>
      </p:sp>
      <p:pic>
        <p:nvPicPr>
          <p:cNvPr id="5" name="Picture 4"/>
          <p:cNvPicPr>
            <a:picLocks noChangeAspect="1"/>
          </p:cNvPicPr>
          <p:nvPr/>
        </p:nvPicPr>
        <p:blipFill>
          <a:blip r:embed="rId3"/>
          <a:stretch>
            <a:fillRect/>
          </a:stretch>
        </p:blipFill>
        <p:spPr>
          <a:xfrm>
            <a:off x="-288322" y="1860225"/>
            <a:ext cx="5327047" cy="3687577"/>
          </a:xfrm>
          <a:prstGeom prst="rect">
            <a:avLst/>
          </a:prstGeom>
        </p:spPr>
      </p:pic>
      <p:pic>
        <p:nvPicPr>
          <p:cNvPr id="3" name="Picture 2"/>
          <p:cNvPicPr>
            <a:picLocks noChangeAspect="1"/>
          </p:cNvPicPr>
          <p:nvPr/>
        </p:nvPicPr>
        <p:blipFill>
          <a:blip r:embed="rId4"/>
          <a:stretch>
            <a:fillRect/>
          </a:stretch>
        </p:blipFill>
        <p:spPr>
          <a:xfrm>
            <a:off x="7144458" y="1778050"/>
            <a:ext cx="5564463" cy="3851925"/>
          </a:xfrm>
          <a:prstGeom prst="rect">
            <a:avLst/>
          </a:prstGeom>
        </p:spPr>
      </p:pic>
      <p:sp>
        <p:nvSpPr>
          <p:cNvPr id="4" name="TextBox 3"/>
          <p:cNvSpPr txBox="1"/>
          <p:nvPr/>
        </p:nvSpPr>
        <p:spPr>
          <a:xfrm>
            <a:off x="1104047" y="5272823"/>
            <a:ext cx="2542308" cy="338554"/>
          </a:xfrm>
          <a:prstGeom prst="rect">
            <a:avLst/>
          </a:prstGeom>
          <a:noFill/>
        </p:spPr>
        <p:txBody>
          <a:bodyPr wrap="square" rtlCol="0">
            <a:spAutoFit/>
          </a:bodyPr>
          <a:lstStyle/>
          <a:p>
            <a:pPr algn="ctr"/>
            <a:r>
              <a:rPr lang="en-GB" sz="1600" dirty="0">
                <a:solidFill>
                  <a:srgbClr val="595959"/>
                </a:solidFill>
                <a:latin typeface="Tahoma" charset="0"/>
                <a:ea typeface="Tahoma" charset="0"/>
                <a:cs typeface="Tahoma" charset="0"/>
              </a:rPr>
              <a:t>Confidence average 3.3</a:t>
            </a:r>
          </a:p>
        </p:txBody>
      </p:sp>
      <p:sp>
        <p:nvSpPr>
          <p:cNvPr id="8" name="TextBox 7"/>
          <p:cNvSpPr txBox="1"/>
          <p:nvPr/>
        </p:nvSpPr>
        <p:spPr>
          <a:xfrm>
            <a:off x="4824845" y="4239224"/>
            <a:ext cx="2542308" cy="338554"/>
          </a:xfrm>
          <a:prstGeom prst="rect">
            <a:avLst/>
          </a:prstGeom>
          <a:noFill/>
        </p:spPr>
        <p:txBody>
          <a:bodyPr wrap="square" rtlCol="0">
            <a:spAutoFit/>
          </a:bodyPr>
          <a:lstStyle/>
          <a:p>
            <a:pPr algn="ctr"/>
            <a:r>
              <a:rPr lang="en-GB" sz="1600" dirty="0">
                <a:solidFill>
                  <a:srgbClr val="595959"/>
                </a:solidFill>
                <a:latin typeface="Tahoma" charset="0"/>
                <a:ea typeface="Tahoma" charset="0"/>
                <a:cs typeface="Tahoma" charset="0"/>
              </a:rPr>
              <a:t>Confidence average 3.3</a:t>
            </a:r>
          </a:p>
        </p:txBody>
      </p:sp>
      <p:sp>
        <p:nvSpPr>
          <p:cNvPr id="9" name="TextBox 8"/>
          <p:cNvSpPr txBox="1"/>
          <p:nvPr/>
        </p:nvSpPr>
        <p:spPr>
          <a:xfrm>
            <a:off x="8655535" y="5378525"/>
            <a:ext cx="2542308" cy="338554"/>
          </a:xfrm>
          <a:prstGeom prst="rect">
            <a:avLst/>
          </a:prstGeom>
          <a:noFill/>
        </p:spPr>
        <p:txBody>
          <a:bodyPr wrap="square" rtlCol="0">
            <a:spAutoFit/>
          </a:bodyPr>
          <a:lstStyle/>
          <a:p>
            <a:pPr algn="ctr"/>
            <a:r>
              <a:rPr lang="en-GB" sz="1600" dirty="0">
                <a:solidFill>
                  <a:srgbClr val="595959"/>
                </a:solidFill>
                <a:latin typeface="Tahoma" charset="0"/>
                <a:ea typeface="Tahoma" charset="0"/>
                <a:cs typeface="Tahoma" charset="0"/>
              </a:rPr>
              <a:t>Confidence average </a:t>
            </a:r>
            <a:r>
              <a:rPr lang="en-GB" sz="1600" dirty="0" smtClean="0">
                <a:solidFill>
                  <a:srgbClr val="595959"/>
                </a:solidFill>
                <a:latin typeface="Tahoma" charset="0"/>
                <a:ea typeface="Tahoma" charset="0"/>
                <a:cs typeface="Tahoma" charset="0"/>
              </a:rPr>
              <a:t>3.1</a:t>
            </a:r>
            <a:endParaRPr lang="en-GB" sz="1600" dirty="0">
              <a:solidFill>
                <a:srgbClr val="595959"/>
              </a:solidFill>
              <a:latin typeface="Tahoma" charset="0"/>
              <a:ea typeface="Tahoma" charset="0"/>
              <a:cs typeface="Tahoma" charset="0"/>
            </a:endParaRPr>
          </a:p>
        </p:txBody>
      </p:sp>
      <p:sp>
        <p:nvSpPr>
          <p:cNvPr id="6" name="TextBox 5"/>
          <p:cNvSpPr txBox="1"/>
          <p:nvPr/>
        </p:nvSpPr>
        <p:spPr>
          <a:xfrm>
            <a:off x="2312794" y="5761159"/>
            <a:ext cx="7566409" cy="800219"/>
          </a:xfrm>
          <a:prstGeom prst="rect">
            <a:avLst/>
          </a:prstGeom>
          <a:noFill/>
        </p:spPr>
        <p:txBody>
          <a:bodyPr wrap="square" rtlCol="0">
            <a:spAutoFit/>
          </a:bodyPr>
          <a:lstStyle/>
          <a:p>
            <a:pPr algn="ctr"/>
            <a:r>
              <a:rPr lang="en-GB" sz="1400" dirty="0"/>
              <a:t>The confidence average score is calculated by giving each confidence level a score of 1 to 4</a:t>
            </a:r>
          </a:p>
          <a:p>
            <a:pPr algn="ctr"/>
            <a:r>
              <a:rPr lang="en-GB" sz="1400" dirty="0"/>
              <a:t>Not confident = 1, Somewhat Confident = 2, Confident = 3, Very Confident = 4</a:t>
            </a:r>
          </a:p>
          <a:p>
            <a:pPr algn="ctr"/>
            <a:endParaRPr lang="en-GB" dirty="0"/>
          </a:p>
        </p:txBody>
      </p:sp>
      <p:pic>
        <p:nvPicPr>
          <p:cNvPr id="11" name="Picture 10"/>
          <p:cNvPicPr>
            <a:picLocks noChangeAspect="1"/>
          </p:cNvPicPr>
          <p:nvPr/>
        </p:nvPicPr>
        <p:blipFill>
          <a:blip r:embed="rId5"/>
          <a:stretch>
            <a:fillRect/>
          </a:stretch>
        </p:blipFill>
        <p:spPr>
          <a:xfrm>
            <a:off x="3751130" y="711922"/>
            <a:ext cx="4688230" cy="3853006"/>
          </a:xfrm>
          <a:prstGeom prst="rect">
            <a:avLst/>
          </a:prstGeom>
        </p:spPr>
      </p:pic>
    </p:spTree>
    <p:extLst>
      <p:ext uri="{BB962C8B-B14F-4D97-AF65-F5344CB8AC3E}">
        <p14:creationId xmlns:p14="http://schemas.microsoft.com/office/powerpoint/2010/main" val="47397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Confidence</a:t>
            </a:r>
            <a:endParaRPr lang="en-GB" dirty="0"/>
          </a:p>
        </p:txBody>
      </p:sp>
      <p:sp>
        <p:nvSpPr>
          <p:cNvPr id="3" name="Content Placeholder 2"/>
          <p:cNvSpPr>
            <a:spLocks noGrp="1"/>
          </p:cNvSpPr>
          <p:nvPr>
            <p:ph idx="1"/>
          </p:nvPr>
        </p:nvSpPr>
        <p:spPr/>
        <p:txBody>
          <a:bodyPr/>
          <a:lstStyle/>
          <a:p>
            <a:pPr marL="0" indent="0">
              <a:buNone/>
            </a:pPr>
            <a:r>
              <a:rPr lang="en-GB" sz="1600" dirty="0" smtClean="0"/>
              <a:t>The majority of survey respondents were either confident or very confident overall. However, confidence levels were slightly lower when it came to helping a family member or friend, suggesting a potential need to improve communication on how individuals can assist others in accessing support.</a:t>
            </a:r>
          </a:p>
          <a:p>
            <a:endParaRPr lang="en-GB" sz="1600" dirty="0" smtClean="0"/>
          </a:p>
          <a:p>
            <a:pPr marL="0" indent="0">
              <a:buNone/>
            </a:pPr>
            <a:r>
              <a:rPr lang="en-GB" sz="1600" dirty="0" smtClean="0"/>
              <a:t>People who didn’t feel confident expressed that they weren’t sure how to keep safe or how they would assist other to keep safe:</a:t>
            </a:r>
          </a:p>
          <a:p>
            <a:pPr marL="0" indent="0">
              <a:buNone/>
            </a:pPr>
            <a:r>
              <a:rPr lang="en-GB" sz="1600" dirty="0" smtClean="0"/>
              <a:t>	</a:t>
            </a:r>
            <a:r>
              <a:rPr lang="en-GB" sz="1200" dirty="0" smtClean="0"/>
              <a:t>“</a:t>
            </a:r>
            <a:r>
              <a:rPr lang="en-GB" sz="1200" dirty="0"/>
              <a:t>I’m not sure what I’d do in the event of a fire, I live in a 3 storey house</a:t>
            </a:r>
            <a:r>
              <a:rPr lang="en-GB" sz="1200" dirty="0" smtClean="0"/>
              <a:t>”</a:t>
            </a:r>
          </a:p>
          <a:p>
            <a:pPr marL="0" indent="0">
              <a:buNone/>
            </a:pPr>
            <a:r>
              <a:rPr lang="en-GB" sz="1200" dirty="0"/>
              <a:t>	</a:t>
            </a:r>
            <a:r>
              <a:rPr lang="en-GB" sz="1200" dirty="0" smtClean="0"/>
              <a:t>“</a:t>
            </a:r>
            <a:r>
              <a:rPr lang="en-GB" sz="1200" dirty="0"/>
              <a:t>I have an elderly relative who has dementia who lives around the corner from me </a:t>
            </a:r>
            <a:r>
              <a:rPr lang="en-GB" sz="1200" dirty="0" smtClean="0"/>
              <a:t>and</a:t>
            </a:r>
            <a:r>
              <a:rPr lang="en-GB" sz="1200" dirty="0"/>
              <a:t>, although I have </a:t>
            </a:r>
            <a:r>
              <a:rPr lang="en-GB" sz="1200" dirty="0" smtClean="0"/>
              <a:t>done </a:t>
            </a:r>
            <a:r>
              <a:rPr lang="en-GB" sz="1200" dirty="0"/>
              <a:t>as much as I can to help </a:t>
            </a:r>
            <a:r>
              <a:rPr lang="en-GB" sz="1200" dirty="0" smtClean="0"/>
              <a:t>	with </a:t>
            </a:r>
            <a:r>
              <a:rPr lang="en-GB" sz="1200" dirty="0"/>
              <a:t>fire prevention, I feel it </a:t>
            </a:r>
            <a:r>
              <a:rPr lang="en-GB" sz="1200" dirty="0" smtClean="0"/>
              <a:t>would </a:t>
            </a:r>
            <a:r>
              <a:rPr lang="en-GB" sz="1200" dirty="0"/>
              <a:t>be good to seek professional advice </a:t>
            </a:r>
            <a:r>
              <a:rPr lang="en-GB" sz="1200" dirty="0" smtClean="0"/>
              <a:t>too </a:t>
            </a:r>
            <a:r>
              <a:rPr lang="en-GB" sz="1200" dirty="0"/>
              <a:t>but I don’t know how to access it</a:t>
            </a:r>
            <a:r>
              <a:rPr lang="en-GB" sz="1200" dirty="0" smtClean="0"/>
              <a:t>.”</a:t>
            </a:r>
          </a:p>
          <a:p>
            <a:pPr marL="0" indent="0">
              <a:buNone/>
            </a:pPr>
            <a:endParaRPr lang="en-GB" sz="1600" dirty="0" smtClean="0"/>
          </a:p>
          <a:p>
            <a:pPr marL="0" indent="0">
              <a:buNone/>
            </a:pPr>
            <a:r>
              <a:rPr lang="en-GB" sz="1600" dirty="0" smtClean="0"/>
              <a:t>And they also had concerns for their own and other’s vulnerabilities:</a:t>
            </a:r>
          </a:p>
          <a:p>
            <a:pPr marL="0" indent="0">
              <a:buNone/>
            </a:pPr>
            <a:r>
              <a:rPr lang="en-GB" sz="1600" dirty="0" smtClean="0"/>
              <a:t>	</a:t>
            </a:r>
            <a:r>
              <a:rPr lang="en-GB" sz="1200" dirty="0"/>
              <a:t>“I am hard of hearing and worry I may not hear my smoke alarms</a:t>
            </a:r>
            <a:r>
              <a:rPr lang="en-GB" sz="1200" dirty="0" smtClean="0"/>
              <a:t>”</a:t>
            </a:r>
          </a:p>
          <a:p>
            <a:pPr marL="0" indent="0">
              <a:buNone/>
            </a:pPr>
            <a:r>
              <a:rPr lang="en-GB" sz="1200" dirty="0" smtClean="0"/>
              <a:t>	“</a:t>
            </a:r>
            <a:r>
              <a:rPr lang="en-GB" sz="1200" dirty="0"/>
              <a:t>I can't walk. I'm supposed to be in a wheelchair but it's too big for all of the doors </a:t>
            </a:r>
            <a:r>
              <a:rPr lang="en-GB" sz="1200" dirty="0" smtClean="0"/>
              <a:t>in </a:t>
            </a:r>
            <a:r>
              <a:rPr lang="en-GB" sz="1200" dirty="0"/>
              <a:t>my flat</a:t>
            </a:r>
            <a:r>
              <a:rPr lang="en-GB" sz="1200" dirty="0" smtClean="0"/>
              <a:t>.”</a:t>
            </a:r>
          </a:p>
          <a:p>
            <a:pPr marL="0" indent="0">
              <a:buNone/>
            </a:pPr>
            <a:r>
              <a:rPr lang="en-GB" sz="1200" dirty="0" smtClean="0"/>
              <a:t>	“</a:t>
            </a:r>
            <a:r>
              <a:rPr lang="en-GB" sz="1200" dirty="0"/>
              <a:t>I am unsure how to keep anyone safe as I have mobility issues.”</a:t>
            </a:r>
          </a:p>
          <a:p>
            <a:pPr marL="0" indent="0">
              <a:buNone/>
            </a:pPr>
            <a:endParaRPr lang="en-GB" sz="1200" dirty="0"/>
          </a:p>
          <a:p>
            <a:pPr marL="0" indent="0">
              <a:buNone/>
            </a:pPr>
            <a:endParaRPr lang="en-GB" sz="2000" dirty="0" smtClean="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dirty="0"/>
          </a:p>
        </p:txBody>
      </p:sp>
    </p:spTree>
    <p:extLst>
      <p:ext uri="{BB962C8B-B14F-4D97-AF65-F5344CB8AC3E}">
        <p14:creationId xmlns:p14="http://schemas.microsoft.com/office/powerpoint/2010/main" val="4115473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7813"/>
            <a:ext cx="10515600" cy="4351337"/>
          </a:xfrm>
        </p:spPr>
        <p:txBody>
          <a:bodyPr/>
          <a:lstStyle/>
          <a:p>
            <a:pPr marL="0" indent="0">
              <a:buNone/>
            </a:pPr>
            <a:endParaRPr lang="en-GB" sz="1800" dirty="0" smtClean="0"/>
          </a:p>
          <a:p>
            <a:pPr marL="0" indent="0">
              <a:buNone/>
            </a:pPr>
            <a:r>
              <a:rPr lang="en-GB" sz="1800" b="1" dirty="0"/>
              <a:t>Survey </a:t>
            </a:r>
            <a:r>
              <a:rPr lang="en-GB" sz="1800" b="1" dirty="0" smtClean="0"/>
              <a:t>Question</a:t>
            </a:r>
          </a:p>
          <a:p>
            <a:pPr marL="0" indent="0">
              <a:buNone/>
            </a:pPr>
            <a:endParaRPr lang="en-GB" sz="1800" b="1" dirty="0"/>
          </a:p>
          <a:p>
            <a:pPr marL="0" indent="0">
              <a:buNone/>
            </a:pPr>
            <a:r>
              <a:rPr lang="en-GB" sz="1600" dirty="0" smtClean="0"/>
              <a:t>The </a:t>
            </a:r>
            <a:r>
              <a:rPr lang="en-GB" sz="1600" dirty="0"/>
              <a:t>Service strives to crew our on-call appliances with 4 or more firefighters.</a:t>
            </a:r>
            <a:br>
              <a:rPr lang="en-GB" sz="1600" dirty="0"/>
            </a:br>
            <a:endParaRPr lang="en-GB" sz="1600" dirty="0" smtClean="0"/>
          </a:p>
          <a:p>
            <a:pPr marL="0" indent="0">
              <a:buNone/>
            </a:pPr>
            <a:r>
              <a:rPr lang="en-GB" sz="1600" dirty="0" smtClean="0"/>
              <a:t>This </a:t>
            </a:r>
            <a:r>
              <a:rPr lang="en-GB" sz="1600" dirty="0"/>
              <a:t>is not always achievable all of the time so for those occasions that we have 3 suitably trained firefighters available, the Service can mobilise them to emergencies to make lifesaving interventions more rapidly whilst the next nearest fully crewed appliance is on the way.</a:t>
            </a:r>
            <a:br>
              <a:rPr lang="en-GB" sz="1600" dirty="0"/>
            </a:br>
            <a:r>
              <a:rPr lang="en-GB" sz="1600" dirty="0"/>
              <a:t/>
            </a:r>
            <a:br>
              <a:rPr lang="en-GB" sz="1600" dirty="0"/>
            </a:br>
            <a:r>
              <a:rPr lang="en-GB" sz="1600" dirty="0"/>
              <a:t>This approach is currently under trial and has seen positive results including a faster attendance by over 9 minutes on some occasions.</a:t>
            </a:r>
            <a:br>
              <a:rPr lang="en-GB" sz="1600" dirty="0"/>
            </a:br>
            <a:r>
              <a:rPr lang="en-GB" sz="1600" dirty="0"/>
              <a:t/>
            </a:r>
            <a:br>
              <a:rPr lang="en-GB" sz="1600" dirty="0"/>
            </a:br>
            <a:r>
              <a:rPr lang="en-GB" sz="1600" dirty="0"/>
              <a:t>Do you agree that the Service should continue with this approach?</a:t>
            </a:r>
          </a:p>
        </p:txBody>
      </p:sp>
      <p:sp>
        <p:nvSpPr>
          <p:cNvPr id="6" name="Title 1"/>
          <p:cNvSpPr>
            <a:spLocks noGrp="1"/>
          </p:cNvSpPr>
          <p:nvPr>
            <p:ph type="title"/>
          </p:nvPr>
        </p:nvSpPr>
        <p:spPr>
          <a:xfrm>
            <a:off x="838200" y="774701"/>
            <a:ext cx="10515600" cy="561975"/>
          </a:xfrm>
        </p:spPr>
        <p:txBody>
          <a:bodyPr/>
          <a:lstStyle/>
          <a:p>
            <a:r>
              <a:rPr lang="en-GB" dirty="0"/>
              <a:t>Service </a:t>
            </a:r>
            <a:r>
              <a:rPr lang="en-GB" dirty="0" smtClean="0"/>
              <a:t>Initiatives</a:t>
            </a:r>
            <a:br>
              <a:rPr lang="en-GB" dirty="0" smtClean="0"/>
            </a:br>
            <a:r>
              <a:rPr lang="en-GB" sz="2400" dirty="0" smtClean="0"/>
              <a:t>Three </a:t>
            </a:r>
            <a:r>
              <a:rPr lang="en-GB" sz="2400" dirty="0"/>
              <a:t>firefighters crewing On-call fire </a:t>
            </a:r>
            <a:r>
              <a:rPr lang="en-GB" sz="2400" dirty="0" smtClean="0"/>
              <a:t>engines</a:t>
            </a:r>
            <a:endParaRPr lang="en-GB" sz="2400" dirty="0"/>
          </a:p>
        </p:txBody>
      </p:sp>
    </p:spTree>
    <p:extLst>
      <p:ext uri="{BB962C8B-B14F-4D97-AF65-F5344CB8AC3E}">
        <p14:creationId xmlns:p14="http://schemas.microsoft.com/office/powerpoint/2010/main" val="4011012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Service </a:t>
            </a:r>
            <a:r>
              <a:rPr lang="en-GB" dirty="0" smtClean="0"/>
              <a:t>Initiatives</a:t>
            </a:r>
            <a:r>
              <a:rPr lang="en-GB" dirty="0"/>
              <a:t/>
            </a:r>
            <a:br>
              <a:rPr lang="en-GB" dirty="0"/>
            </a:br>
            <a:r>
              <a:rPr lang="en-GB" sz="2400" dirty="0"/>
              <a:t>Three firefighters crewing On-call fire engines</a:t>
            </a:r>
          </a:p>
        </p:txBody>
      </p:sp>
      <p:sp>
        <p:nvSpPr>
          <p:cNvPr id="8" name="Content Placeholder 2"/>
          <p:cNvSpPr>
            <a:spLocks noGrp="1"/>
          </p:cNvSpPr>
          <p:nvPr>
            <p:ph idx="1"/>
          </p:nvPr>
        </p:nvSpPr>
        <p:spPr>
          <a:xfrm>
            <a:off x="695325" y="2000250"/>
            <a:ext cx="10658475" cy="3803650"/>
          </a:xfrm>
        </p:spPr>
        <p:txBody>
          <a:bodyPr/>
          <a:lstStyle/>
          <a:p>
            <a:pPr marL="0" indent="0">
              <a:buNone/>
            </a:pPr>
            <a:r>
              <a:rPr lang="en-GB" sz="1600" dirty="0" smtClean="0"/>
              <a:t>The initiative received strong support in the survey, with </a:t>
            </a:r>
            <a:r>
              <a:rPr lang="en-GB" sz="1600" b="1" dirty="0" smtClean="0"/>
              <a:t>80% in favour and 20% against</a:t>
            </a:r>
            <a:r>
              <a:rPr lang="en-GB" sz="1600" dirty="0" smtClean="0"/>
              <a:t>, while the public perception focus groups showed a slight majority in support.</a:t>
            </a:r>
          </a:p>
          <a:p>
            <a:pPr marL="0" indent="0">
              <a:buNone/>
            </a:pPr>
            <a:r>
              <a:rPr lang="en-GB" sz="1600" dirty="0" smtClean="0"/>
              <a:t>Survey feedback was specifically sought from respondents who did not support the initiative. The main themes centred around concerns about safety, opposition to potential reductions, and doubts about the effectiveness of responding with three.</a:t>
            </a:r>
          </a:p>
          <a:p>
            <a:endParaRPr lang="en-GB" sz="1600" dirty="0" smtClean="0"/>
          </a:p>
          <a:p>
            <a:pPr marL="457200" lvl="1" indent="0">
              <a:buNone/>
            </a:pPr>
            <a:r>
              <a:rPr lang="en-GB" sz="1200" dirty="0"/>
              <a:t>“3 riders is putting an undue amount of pressure on fire crews in an environment that is already high pressure and stress where room for error is so small otherwise our safety and the publics safety could be compromised ”</a:t>
            </a:r>
          </a:p>
          <a:p>
            <a:pPr marL="457200" lvl="1" indent="0">
              <a:buNone/>
            </a:pPr>
            <a:endParaRPr lang="en-GB" sz="1200" dirty="0"/>
          </a:p>
          <a:p>
            <a:pPr marL="457200" lvl="1" indent="0">
              <a:buNone/>
            </a:pPr>
            <a:r>
              <a:rPr lang="en-GB" sz="1200" dirty="0"/>
              <a:t>“I pay council tax for a fully funded service. I can't see how going out with a crew of 3 can be effective service for the community or be safe for the firefighters themselves”</a:t>
            </a:r>
          </a:p>
          <a:p>
            <a:endParaRPr lang="en-GB" sz="1600" dirty="0"/>
          </a:p>
          <a:p>
            <a:pPr marL="0" indent="0">
              <a:buNone/>
            </a:pPr>
            <a:r>
              <a:rPr lang="en-GB" sz="1600" dirty="0" smtClean="0"/>
              <a:t>The Public Perception focus highlighted a mix of responses, similarly to the survey responses concerned around safety but the majority of participants did see the benefit of faster response time to provide earlier interventions. Other responses were themed around support depending on the nature of the incident, a strong preference for hearing directly from firefighters, and the fears of normalising cost cutting. </a:t>
            </a:r>
            <a:endParaRPr lang="en-GB" sz="1600" dirty="0"/>
          </a:p>
          <a:p>
            <a:endParaRPr lang="en-GB" sz="1600" dirty="0"/>
          </a:p>
          <a:p>
            <a:endParaRPr lang="en-GB" sz="1600" dirty="0" smtClean="0"/>
          </a:p>
          <a:p>
            <a:pPr marL="457200" lvl="1" indent="0">
              <a:buNone/>
            </a:pPr>
            <a:endParaRPr lang="en-GB" sz="1200" dirty="0"/>
          </a:p>
          <a:p>
            <a:pPr marL="457200" lvl="1" indent="0">
              <a:buNone/>
            </a:pPr>
            <a:endParaRPr lang="en-GB" sz="1200" dirty="0" smtClean="0"/>
          </a:p>
          <a:p>
            <a:pPr marL="457200" lvl="1" indent="0">
              <a:buNone/>
            </a:pPr>
            <a:endParaRPr lang="en-GB" sz="1200" dirty="0"/>
          </a:p>
          <a:p>
            <a:pPr lvl="1"/>
            <a:endParaRPr lang="en-GB" sz="1200" dirty="0"/>
          </a:p>
        </p:txBody>
      </p:sp>
    </p:spTree>
    <p:extLst>
      <p:ext uri="{BB962C8B-B14F-4D97-AF65-F5344CB8AC3E}">
        <p14:creationId xmlns:p14="http://schemas.microsoft.com/office/powerpoint/2010/main" val="184748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6"/>
            <a:ext cx="10515600" cy="561975"/>
          </a:xfrm>
        </p:spPr>
        <p:txBody>
          <a:bodyPr/>
          <a:lstStyle/>
          <a:p>
            <a:r>
              <a:rPr lang="en-GB" dirty="0" smtClean="0"/>
              <a:t>Contents</a:t>
            </a:r>
            <a:endParaRPr lang="en-GB" dirty="0"/>
          </a:p>
        </p:txBody>
      </p:sp>
      <p:sp>
        <p:nvSpPr>
          <p:cNvPr id="3" name="Content Placeholder 2"/>
          <p:cNvSpPr>
            <a:spLocks noGrp="1"/>
          </p:cNvSpPr>
          <p:nvPr>
            <p:ph idx="1"/>
          </p:nvPr>
        </p:nvSpPr>
        <p:spPr>
          <a:xfrm>
            <a:off x="838200" y="850901"/>
            <a:ext cx="4772025" cy="4351337"/>
          </a:xfrm>
        </p:spPr>
        <p:txBody>
          <a:bodyPr/>
          <a:lstStyle/>
          <a:p>
            <a:pPr marL="0" indent="0">
              <a:buNone/>
            </a:pPr>
            <a:endParaRPr lang="en-GB" sz="2200" dirty="0" smtClean="0"/>
          </a:p>
          <a:p>
            <a:pPr marL="0" indent="0">
              <a:buNone/>
            </a:pPr>
            <a:r>
              <a:rPr lang="en-GB" sz="2200" dirty="0" smtClean="0"/>
              <a:t>Introduction</a:t>
            </a:r>
            <a:endParaRPr lang="en-GB" sz="2200" dirty="0"/>
          </a:p>
          <a:p>
            <a:pPr marL="0" indent="0">
              <a:buNone/>
            </a:pPr>
            <a:r>
              <a:rPr lang="en-GB" sz="2200" dirty="0" smtClean="0"/>
              <a:t>Aims</a:t>
            </a:r>
          </a:p>
          <a:p>
            <a:pPr marL="0" indent="0">
              <a:buNone/>
            </a:pPr>
            <a:r>
              <a:rPr lang="en-GB" sz="2200" b="1" dirty="0"/>
              <a:t>Survey Results</a:t>
            </a:r>
          </a:p>
          <a:p>
            <a:pPr marL="0" indent="0">
              <a:buNone/>
            </a:pPr>
            <a:r>
              <a:rPr lang="en-GB" sz="2200" dirty="0"/>
              <a:t>Survey Summary Numbers</a:t>
            </a:r>
          </a:p>
          <a:p>
            <a:pPr marL="0" indent="0">
              <a:buNone/>
            </a:pPr>
            <a:r>
              <a:rPr lang="en-GB" sz="2200" dirty="0"/>
              <a:t>Completed Surveys by Postcode Area</a:t>
            </a:r>
          </a:p>
          <a:p>
            <a:pPr marL="0" indent="0">
              <a:buNone/>
            </a:pPr>
            <a:r>
              <a:rPr lang="en-GB" sz="2200" dirty="0"/>
              <a:t>Community representation</a:t>
            </a:r>
          </a:p>
          <a:p>
            <a:pPr marL="0" indent="0">
              <a:buNone/>
            </a:pPr>
            <a:r>
              <a:rPr lang="en-GB" sz="2200" dirty="0"/>
              <a:t>Awareness of and Use of Services</a:t>
            </a:r>
            <a:endParaRPr lang="en-GB" sz="2400" dirty="0"/>
          </a:p>
          <a:p>
            <a:pPr marL="0" indent="0">
              <a:buNone/>
            </a:pPr>
            <a:r>
              <a:rPr lang="en-GB" sz="2200" dirty="0"/>
              <a:t>Staffordshire Fire and Rescue Service should do more to…</a:t>
            </a:r>
            <a:endParaRPr lang="en-GB" sz="2200" dirty="0" smtClean="0"/>
          </a:p>
        </p:txBody>
      </p:sp>
      <p:sp>
        <p:nvSpPr>
          <p:cNvPr id="5" name="Content Placeholder 2"/>
          <p:cNvSpPr txBox="1">
            <a:spLocks/>
          </p:cNvSpPr>
          <p:nvPr/>
        </p:nvSpPr>
        <p:spPr bwMode="auto">
          <a:xfrm>
            <a:off x="6381750" y="2095448"/>
            <a:ext cx="581025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595959"/>
                </a:solidFill>
                <a:latin typeface="Tahoma" charset="0"/>
                <a:ea typeface="Tahoma" charset="0"/>
                <a:cs typeface="Tahoma"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595959"/>
                </a:solidFill>
                <a:latin typeface="Tahoma" charset="0"/>
                <a:ea typeface="Tahoma" charset="0"/>
                <a:cs typeface="Tahoma"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595959"/>
                </a:solidFill>
                <a:latin typeface="Tahoma" charset="0"/>
                <a:ea typeface="Tahoma" charset="0"/>
                <a:cs typeface="Tahoma"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Tahoma" charset="0"/>
                <a:ea typeface="Tahoma" charset="0"/>
                <a:cs typeface="Tahoma"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dirty="0"/>
          </a:p>
          <a:p>
            <a:pPr marL="0" indent="0">
              <a:buNone/>
            </a:pPr>
            <a:r>
              <a:rPr lang="en-GB" sz="2200" dirty="0" smtClean="0"/>
              <a:t>Levels of confidence to keep safe</a:t>
            </a:r>
            <a:endParaRPr lang="en-GB" sz="2200" dirty="0"/>
          </a:p>
          <a:p>
            <a:pPr marL="0" indent="0">
              <a:buNone/>
            </a:pPr>
            <a:r>
              <a:rPr lang="en-GB" sz="2200" dirty="0"/>
              <a:t>Three firefighters crewing On-call fire engines</a:t>
            </a:r>
          </a:p>
          <a:p>
            <a:pPr marL="0" indent="0">
              <a:buNone/>
            </a:pPr>
            <a:r>
              <a:rPr lang="en-GB" sz="2200" dirty="0"/>
              <a:t>Home from Hospital/Falls Response</a:t>
            </a:r>
          </a:p>
          <a:p>
            <a:pPr marL="0" indent="0">
              <a:buNone/>
            </a:pPr>
            <a:r>
              <a:rPr lang="en-GB" sz="2200" dirty="0"/>
              <a:t>Intelligent Monitoring of </a:t>
            </a:r>
            <a:r>
              <a:rPr lang="en-GB" sz="2200" dirty="0" smtClean="0"/>
              <a:t>Fire Engine Availability</a:t>
            </a:r>
            <a:endParaRPr lang="en-GB" sz="2200" dirty="0"/>
          </a:p>
          <a:p>
            <a:pPr lvl="1" indent="0">
              <a:buNone/>
            </a:pPr>
            <a:endParaRPr lang="en-GB" sz="2200" dirty="0"/>
          </a:p>
          <a:p>
            <a:pPr lvl="1"/>
            <a:endParaRPr lang="en-GB" sz="1100" dirty="0" smtClean="0"/>
          </a:p>
          <a:p>
            <a:pPr lvl="1"/>
            <a:endParaRPr lang="en-GB" sz="1100" dirty="0"/>
          </a:p>
        </p:txBody>
      </p:sp>
      <p:cxnSp>
        <p:nvCxnSpPr>
          <p:cNvPr id="6" name="Straight Connector 5"/>
          <p:cNvCxnSpPr/>
          <p:nvPr/>
        </p:nvCxnSpPr>
        <p:spPr>
          <a:xfrm>
            <a:off x="5867400" y="1071563"/>
            <a:ext cx="19050" cy="48053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441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7813"/>
            <a:ext cx="10515600" cy="4351337"/>
          </a:xfrm>
        </p:spPr>
        <p:txBody>
          <a:bodyPr/>
          <a:lstStyle/>
          <a:p>
            <a:pPr marL="0" indent="0">
              <a:buNone/>
            </a:pPr>
            <a:endParaRPr lang="en-GB" sz="1800" dirty="0" smtClean="0"/>
          </a:p>
          <a:p>
            <a:pPr marL="0" indent="0">
              <a:buNone/>
            </a:pPr>
            <a:r>
              <a:rPr lang="en-GB" sz="1800" b="1" dirty="0" smtClean="0"/>
              <a:t>Survey Question</a:t>
            </a:r>
          </a:p>
          <a:p>
            <a:pPr marL="0" indent="0">
              <a:buNone/>
            </a:pPr>
            <a:r>
              <a:rPr lang="en-GB" sz="1600" dirty="0" smtClean="0"/>
              <a:t>Our </a:t>
            </a:r>
            <a:r>
              <a:rPr lang="en-GB" sz="1600" dirty="0"/>
              <a:t>Home from Hospital initiative sees our Fire and Health Partnership Technicians assisting with hospital discharges by collecting patients from the Royal Stoke hospital and transporting them to their homes across Staffordshire, making sure they are settled in safely.  This initiative brings us into contact with vulnerable people so we can also help keep them safe from fire.</a:t>
            </a:r>
            <a:br>
              <a:rPr lang="en-GB" sz="1600" dirty="0"/>
            </a:br>
            <a:r>
              <a:rPr lang="en-GB" sz="1600" dirty="0"/>
              <a:t/>
            </a:r>
            <a:br>
              <a:rPr lang="en-GB" sz="1600" dirty="0"/>
            </a:br>
            <a:r>
              <a:rPr lang="en-GB" sz="1600" dirty="0"/>
              <a:t>The Service’s Falls Response team provides support to people suffering ‘non-injury’ falls at home, assisting patients in getting up and ensuring that they receive the necessary care to maintain their well-being and reduce the likelihood of complications.  </a:t>
            </a:r>
            <a:br>
              <a:rPr lang="en-GB" sz="1600" dirty="0"/>
            </a:br>
            <a:r>
              <a:rPr lang="en-GB" sz="1600" dirty="0"/>
              <a:t/>
            </a:r>
            <a:br>
              <a:rPr lang="en-GB" sz="1600" dirty="0"/>
            </a:br>
            <a:r>
              <a:rPr lang="en-GB" sz="1600" dirty="0"/>
              <a:t>Both projects have proved highly successful, with our teams assisting many individuals resulting in significant benefits for both the individuals and the NHS.  So as not to affect the availability of our emergency fire crews we have recruited a dedicated team of fire and health technicians to provide these services. </a:t>
            </a:r>
            <a:br>
              <a:rPr lang="en-GB" sz="1600" dirty="0"/>
            </a:br>
            <a:r>
              <a:rPr lang="en-GB" sz="1600" dirty="0"/>
              <a:t/>
            </a:r>
            <a:br>
              <a:rPr lang="en-GB" sz="1600" dirty="0"/>
            </a:br>
            <a:r>
              <a:rPr lang="en-GB" sz="1600" dirty="0"/>
              <a:t>Do you agree that Staffordshire Fire and Rescue Service should be delivering these </a:t>
            </a:r>
            <a:r>
              <a:rPr lang="en-GB" sz="1600" dirty="0" smtClean="0"/>
              <a:t>services?</a:t>
            </a:r>
            <a:endParaRPr lang="en-GB" sz="1800" dirty="0"/>
          </a:p>
        </p:txBody>
      </p:sp>
      <p:sp>
        <p:nvSpPr>
          <p:cNvPr id="6" name="Title 1"/>
          <p:cNvSpPr>
            <a:spLocks noGrp="1"/>
          </p:cNvSpPr>
          <p:nvPr>
            <p:ph type="title"/>
          </p:nvPr>
        </p:nvSpPr>
        <p:spPr>
          <a:xfrm>
            <a:off x="838200" y="774701"/>
            <a:ext cx="10515600" cy="561975"/>
          </a:xfrm>
        </p:spPr>
        <p:txBody>
          <a:bodyPr/>
          <a:lstStyle/>
          <a:p>
            <a:r>
              <a:rPr lang="en-GB" dirty="0"/>
              <a:t>Service </a:t>
            </a:r>
            <a:r>
              <a:rPr lang="en-GB" dirty="0" smtClean="0"/>
              <a:t>Initiatives</a:t>
            </a:r>
            <a:br>
              <a:rPr lang="en-GB" dirty="0" smtClean="0"/>
            </a:br>
            <a:r>
              <a:rPr lang="en-GB" sz="2400" dirty="0" smtClean="0"/>
              <a:t>Home From Hospital and Falls Response</a:t>
            </a:r>
            <a:endParaRPr lang="en-GB" sz="2400" dirty="0"/>
          </a:p>
        </p:txBody>
      </p:sp>
    </p:spTree>
    <p:extLst>
      <p:ext uri="{BB962C8B-B14F-4D97-AF65-F5344CB8AC3E}">
        <p14:creationId xmlns:p14="http://schemas.microsoft.com/office/powerpoint/2010/main" val="1647037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Service </a:t>
            </a:r>
            <a:r>
              <a:rPr lang="en-GB" dirty="0" smtClean="0"/>
              <a:t>Initiatives</a:t>
            </a:r>
            <a:r>
              <a:rPr lang="en-GB" dirty="0"/>
              <a:t/>
            </a:r>
            <a:br>
              <a:rPr lang="en-GB" dirty="0"/>
            </a:br>
            <a:r>
              <a:rPr lang="en-GB" sz="2400" dirty="0"/>
              <a:t>Home From Hospital and Falls Response</a:t>
            </a:r>
          </a:p>
        </p:txBody>
      </p:sp>
      <p:sp>
        <p:nvSpPr>
          <p:cNvPr id="8" name="Content Placeholder 2"/>
          <p:cNvSpPr>
            <a:spLocks noGrp="1"/>
          </p:cNvSpPr>
          <p:nvPr>
            <p:ph idx="1"/>
          </p:nvPr>
        </p:nvSpPr>
        <p:spPr>
          <a:xfrm>
            <a:off x="609600" y="1752600"/>
            <a:ext cx="10658475" cy="3803650"/>
          </a:xfrm>
        </p:spPr>
        <p:txBody>
          <a:bodyPr/>
          <a:lstStyle/>
          <a:p>
            <a:pPr marL="0" indent="0">
              <a:buNone/>
            </a:pPr>
            <a:r>
              <a:rPr lang="en-GB" sz="1600" dirty="0" smtClean="0"/>
              <a:t>The initiative received strong support in the survey, with </a:t>
            </a:r>
            <a:r>
              <a:rPr lang="en-GB" sz="1600" b="1" dirty="0" smtClean="0"/>
              <a:t>80% in favour, 19% against, and 1% unsure*</a:t>
            </a:r>
            <a:endParaRPr lang="en-GB" sz="1600" dirty="0" smtClean="0"/>
          </a:p>
          <a:p>
            <a:pPr marL="0" indent="0">
              <a:buNone/>
            </a:pPr>
            <a:r>
              <a:rPr lang="en-GB" sz="1600" dirty="0" smtClean="0"/>
              <a:t>Survey feedback was specifically sought from respondents who did not support the initiative. Respondents who did not support the initiative felt that the service should be done by the NHS or other providers and did not believe it to be the duty of the Fire and Rescue Service. </a:t>
            </a:r>
          </a:p>
          <a:p>
            <a:endParaRPr lang="en-GB" sz="1600" dirty="0" smtClean="0"/>
          </a:p>
          <a:p>
            <a:pPr marL="457200" lvl="1" indent="0">
              <a:buNone/>
            </a:pPr>
            <a:r>
              <a:rPr lang="en-GB" sz="1200" dirty="0"/>
              <a:t>“This is a job for the NHS”</a:t>
            </a:r>
          </a:p>
          <a:p>
            <a:pPr marL="457200" lvl="1" indent="0">
              <a:buNone/>
            </a:pPr>
            <a:endParaRPr lang="en-GB" sz="1200" dirty="0"/>
          </a:p>
          <a:p>
            <a:pPr marL="457200" lvl="1" indent="0">
              <a:buNone/>
            </a:pPr>
            <a:r>
              <a:rPr lang="en-GB" sz="1200" dirty="0"/>
              <a:t>“The NHS should be dealing with these things in case there are injuries.  The fire service is under as much stress as the NHS”</a:t>
            </a:r>
          </a:p>
          <a:p>
            <a:endParaRPr lang="en-GB" sz="1600" dirty="0"/>
          </a:p>
          <a:p>
            <a:pPr marL="0" indent="0">
              <a:buNone/>
            </a:pPr>
            <a:r>
              <a:rPr lang="en-GB" sz="1600" dirty="0" smtClean="0"/>
              <a:t>Other respondents believed that the service had been funded by the Fire and Rescue Service and did not want firefighters to be involved in providing this work. This highlights the need for further communication to provide more details about the initiative, addressing concerns around funding and how the teams are staffed.</a:t>
            </a:r>
          </a:p>
          <a:p>
            <a:endParaRPr lang="en-GB" sz="1600" dirty="0"/>
          </a:p>
          <a:p>
            <a:pPr marL="457200" lvl="1" indent="0">
              <a:buNone/>
            </a:pPr>
            <a:r>
              <a:rPr lang="en-GB" sz="1200" dirty="0"/>
              <a:t>“On duty firefighters, I believe, should not be doing this.”</a:t>
            </a:r>
          </a:p>
          <a:p>
            <a:pPr marL="457200" lvl="1" indent="0">
              <a:buNone/>
            </a:pPr>
            <a:endParaRPr lang="en-GB" sz="1200" dirty="0"/>
          </a:p>
          <a:p>
            <a:pPr marL="457200" lvl="1" indent="0">
              <a:buNone/>
            </a:pPr>
            <a:r>
              <a:rPr lang="en-GB" sz="1200" dirty="0"/>
              <a:t>“This does not seem the most effective use of Fire Service funding to me. The NHS has enormous underused employee resources to deliver that.”</a:t>
            </a:r>
          </a:p>
          <a:p>
            <a:endParaRPr lang="en-GB" sz="1600" dirty="0"/>
          </a:p>
          <a:p>
            <a:endParaRPr lang="en-GB" sz="1600" dirty="0"/>
          </a:p>
          <a:p>
            <a:endParaRPr lang="en-GB" sz="1600" dirty="0" smtClean="0"/>
          </a:p>
          <a:p>
            <a:pPr marL="457200" lvl="1" indent="0">
              <a:buNone/>
            </a:pPr>
            <a:endParaRPr lang="en-GB" sz="1200" dirty="0"/>
          </a:p>
          <a:p>
            <a:pPr marL="457200" lvl="1" indent="0">
              <a:buNone/>
            </a:pPr>
            <a:endParaRPr lang="en-GB" sz="1200" dirty="0" smtClean="0"/>
          </a:p>
          <a:p>
            <a:pPr marL="457200" lvl="1" indent="0">
              <a:buNone/>
            </a:pPr>
            <a:endParaRPr lang="en-GB" sz="1200" dirty="0"/>
          </a:p>
          <a:p>
            <a:pPr lvl="1"/>
            <a:endParaRPr lang="en-GB" sz="1200" dirty="0"/>
          </a:p>
        </p:txBody>
      </p:sp>
    </p:spTree>
    <p:extLst>
      <p:ext uri="{BB962C8B-B14F-4D97-AF65-F5344CB8AC3E}">
        <p14:creationId xmlns:p14="http://schemas.microsoft.com/office/powerpoint/2010/main" val="4186319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14513"/>
            <a:ext cx="10515600" cy="4351337"/>
          </a:xfrm>
        </p:spPr>
        <p:txBody>
          <a:bodyPr/>
          <a:lstStyle/>
          <a:p>
            <a:pPr marL="0" indent="0">
              <a:buNone/>
            </a:pPr>
            <a:r>
              <a:rPr lang="en-GB" sz="1800" b="1" dirty="0"/>
              <a:t>Survey Question</a:t>
            </a:r>
          </a:p>
          <a:p>
            <a:pPr marL="0" indent="0">
              <a:buNone/>
            </a:pPr>
            <a:endParaRPr lang="en-GB" sz="1800" dirty="0" smtClean="0"/>
          </a:p>
          <a:p>
            <a:pPr marL="0" indent="0">
              <a:buNone/>
            </a:pPr>
            <a:r>
              <a:rPr lang="en-GB" sz="1600" dirty="0"/>
              <a:t>Whilst our ambition remains that our fire appliances are available 100% of the time, we are proposing to more intelligently monitor when a fire station’s performance falls below expected levels so we can proactively help them to improve their availability. </a:t>
            </a:r>
            <a:br>
              <a:rPr lang="en-GB" sz="1600" dirty="0"/>
            </a:br>
            <a:r>
              <a:rPr lang="en-GB" sz="1600" dirty="0"/>
              <a:t> </a:t>
            </a:r>
            <a:br>
              <a:rPr lang="en-GB" sz="1600" dirty="0"/>
            </a:br>
            <a:r>
              <a:rPr lang="en-GB" sz="1600" dirty="0"/>
              <a:t/>
            </a:r>
            <a:br>
              <a:rPr lang="en-GB" sz="1600" dirty="0"/>
            </a:br>
            <a:r>
              <a:rPr lang="en-GB" sz="1600" dirty="0"/>
              <a:t>Do you agree that the Service should adopt this approach?</a:t>
            </a:r>
          </a:p>
        </p:txBody>
      </p:sp>
      <p:sp>
        <p:nvSpPr>
          <p:cNvPr id="6" name="Title 1"/>
          <p:cNvSpPr>
            <a:spLocks noGrp="1"/>
          </p:cNvSpPr>
          <p:nvPr>
            <p:ph type="title"/>
          </p:nvPr>
        </p:nvSpPr>
        <p:spPr>
          <a:xfrm>
            <a:off x="838200" y="774701"/>
            <a:ext cx="10515600" cy="561975"/>
          </a:xfrm>
        </p:spPr>
        <p:txBody>
          <a:bodyPr/>
          <a:lstStyle/>
          <a:p>
            <a:pPr marL="0" indent="0">
              <a:buNone/>
            </a:pPr>
            <a:r>
              <a:rPr lang="en-GB" dirty="0"/>
              <a:t>Service </a:t>
            </a:r>
            <a:r>
              <a:rPr lang="en-GB" dirty="0" smtClean="0"/>
              <a:t>Initiatives</a:t>
            </a:r>
            <a:r>
              <a:rPr lang="en-GB" dirty="0"/>
              <a:t/>
            </a:r>
            <a:br>
              <a:rPr lang="en-GB" dirty="0"/>
            </a:br>
            <a:r>
              <a:rPr lang="en-GB" sz="2400" dirty="0"/>
              <a:t>Intelligent Monitoring of Fire Engine Availability</a:t>
            </a:r>
          </a:p>
        </p:txBody>
      </p:sp>
    </p:spTree>
    <p:extLst>
      <p:ext uri="{BB962C8B-B14F-4D97-AF65-F5344CB8AC3E}">
        <p14:creationId xmlns:p14="http://schemas.microsoft.com/office/powerpoint/2010/main" val="1606209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Service </a:t>
            </a:r>
            <a:r>
              <a:rPr lang="en-GB" dirty="0" smtClean="0"/>
              <a:t>Initiatives</a:t>
            </a:r>
            <a:r>
              <a:rPr lang="en-GB" dirty="0"/>
              <a:t/>
            </a:r>
            <a:br>
              <a:rPr lang="en-GB" dirty="0"/>
            </a:br>
            <a:r>
              <a:rPr lang="en-GB" sz="2400" dirty="0"/>
              <a:t>Intelligent Monitoring of Fire Engine Availability</a:t>
            </a:r>
          </a:p>
        </p:txBody>
      </p:sp>
      <p:sp>
        <p:nvSpPr>
          <p:cNvPr id="8" name="Content Placeholder 2"/>
          <p:cNvSpPr>
            <a:spLocks noGrp="1"/>
          </p:cNvSpPr>
          <p:nvPr>
            <p:ph idx="1"/>
          </p:nvPr>
        </p:nvSpPr>
        <p:spPr>
          <a:xfrm>
            <a:off x="609600" y="1752600"/>
            <a:ext cx="10658475" cy="3803650"/>
          </a:xfrm>
        </p:spPr>
        <p:txBody>
          <a:bodyPr/>
          <a:lstStyle/>
          <a:p>
            <a:pPr marL="0" indent="0">
              <a:buNone/>
            </a:pPr>
            <a:r>
              <a:rPr lang="en-GB" sz="1600" dirty="0" smtClean="0"/>
              <a:t>The initiative received strong support in the survey, with </a:t>
            </a:r>
            <a:r>
              <a:rPr lang="en-GB" sz="1600" b="1" dirty="0" smtClean="0"/>
              <a:t>88% in favour, and 12% against.</a:t>
            </a:r>
            <a:endParaRPr lang="en-GB" sz="1600" dirty="0" smtClean="0"/>
          </a:p>
          <a:p>
            <a:pPr marL="0" indent="0">
              <a:buNone/>
            </a:pPr>
            <a:r>
              <a:rPr lang="en-GB" sz="1600" dirty="0" smtClean="0"/>
              <a:t>Survey feedback was specifically sought from respondents who did not support the initiative.  The main reason respondents did not support the initiative was because they struggled to understand the question or needed more information to be a able to answer. Further communications would be beneficial to increase the understanding of the initiative into the future.</a:t>
            </a:r>
          </a:p>
          <a:p>
            <a:endParaRPr lang="en-GB" sz="1600" dirty="0" smtClean="0"/>
          </a:p>
          <a:p>
            <a:pPr marL="457200" lvl="1" indent="0">
              <a:buNone/>
            </a:pPr>
            <a:r>
              <a:rPr lang="en-GB" sz="1200" dirty="0"/>
              <a:t>“Not enough detail what does this mean exactly? without the detail it is a no”</a:t>
            </a:r>
          </a:p>
          <a:p>
            <a:pPr marL="457200" lvl="1" indent="0">
              <a:buNone/>
            </a:pPr>
            <a:endParaRPr lang="en-GB" sz="1200" dirty="0"/>
          </a:p>
          <a:p>
            <a:pPr marL="457200" lvl="1" indent="0">
              <a:buNone/>
            </a:pPr>
            <a:r>
              <a:rPr lang="en-GB" sz="1200" dirty="0"/>
              <a:t>“The question is very difficult to answer for a layperson.”</a:t>
            </a:r>
          </a:p>
          <a:p>
            <a:endParaRPr lang="en-GB" sz="1600" dirty="0"/>
          </a:p>
          <a:p>
            <a:pPr marL="0" indent="0">
              <a:buNone/>
            </a:pPr>
            <a:r>
              <a:rPr lang="en-GB" sz="1600" dirty="0" smtClean="0"/>
              <a:t>The other main theme of respondents who did not support the imitative, was in opposition to proposing </a:t>
            </a:r>
            <a:r>
              <a:rPr lang="en-GB" sz="1600" dirty="0"/>
              <a:t>a</a:t>
            </a:r>
            <a:r>
              <a:rPr lang="en-GB" sz="1600" dirty="0" smtClean="0"/>
              <a:t> reduction in fire cover and the belief that the Service should aim for 100% availability.</a:t>
            </a:r>
          </a:p>
          <a:p>
            <a:endParaRPr lang="en-GB" sz="1600" dirty="0"/>
          </a:p>
          <a:p>
            <a:pPr marL="457200" lvl="1" indent="0">
              <a:buNone/>
            </a:pPr>
            <a:r>
              <a:rPr lang="en-GB" sz="1200" dirty="0"/>
              <a:t>“Fire engines should always be </a:t>
            </a:r>
            <a:r>
              <a:rPr lang="en-GB" sz="1200" dirty="0" smtClean="0"/>
              <a:t>available”</a:t>
            </a:r>
            <a:endParaRPr lang="en-GB" sz="1200" dirty="0"/>
          </a:p>
          <a:p>
            <a:pPr marL="457200" lvl="1" indent="0">
              <a:buNone/>
            </a:pPr>
            <a:endParaRPr lang="en-GB" sz="1200" dirty="0"/>
          </a:p>
          <a:p>
            <a:pPr marL="457200" lvl="1" indent="0">
              <a:buNone/>
            </a:pPr>
            <a:r>
              <a:rPr lang="en-GB" sz="1200" dirty="0"/>
              <a:t>“Everyone deserves the same quality of service regardless of whether they live somewhere that would be deemed less likely to need the service”</a:t>
            </a:r>
          </a:p>
          <a:p>
            <a:endParaRPr lang="en-GB" sz="1600" dirty="0"/>
          </a:p>
          <a:p>
            <a:endParaRPr lang="en-GB" sz="1600" dirty="0"/>
          </a:p>
          <a:p>
            <a:endParaRPr lang="en-GB" sz="1600" dirty="0" smtClean="0"/>
          </a:p>
          <a:p>
            <a:pPr marL="457200" lvl="1" indent="0">
              <a:buNone/>
            </a:pPr>
            <a:endParaRPr lang="en-GB" sz="1200" dirty="0"/>
          </a:p>
          <a:p>
            <a:pPr marL="457200" lvl="1" indent="0">
              <a:buNone/>
            </a:pPr>
            <a:endParaRPr lang="en-GB" sz="1200" dirty="0" smtClean="0"/>
          </a:p>
          <a:p>
            <a:pPr marL="457200" lvl="1" indent="0">
              <a:buNone/>
            </a:pPr>
            <a:endParaRPr lang="en-GB" sz="1200" dirty="0"/>
          </a:p>
          <a:p>
            <a:pPr lvl="1"/>
            <a:endParaRPr lang="en-GB" sz="1200" dirty="0"/>
          </a:p>
        </p:txBody>
      </p:sp>
    </p:spTree>
    <p:extLst>
      <p:ext uri="{BB962C8B-B14F-4D97-AF65-F5344CB8AC3E}">
        <p14:creationId xmlns:p14="http://schemas.microsoft.com/office/powerpoint/2010/main" val="165302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lstStyle/>
          <a:p>
            <a:pPr marL="0" indent="0">
              <a:buNone/>
            </a:pPr>
            <a:endParaRPr lang="en-GB" sz="1800" dirty="0" smtClean="0"/>
          </a:p>
          <a:p>
            <a:pPr marL="0" indent="0">
              <a:buNone/>
            </a:pPr>
            <a:r>
              <a:rPr lang="en-GB" sz="1800" dirty="0" smtClean="0"/>
              <a:t>As part of our duty to consult the public, staff, and other stakeholders on the CRMP, the service adopted a comprehensive approach to gather feedback. This included conducting both internal and external surveys to capture a wide range of perspectives. </a:t>
            </a:r>
          </a:p>
          <a:p>
            <a:pPr marL="0" indent="0">
              <a:buNone/>
            </a:pPr>
            <a:endParaRPr lang="en-GB" sz="1800" dirty="0" smtClean="0"/>
          </a:p>
          <a:p>
            <a:pPr marL="0" indent="0">
              <a:buNone/>
            </a:pPr>
            <a:r>
              <a:rPr lang="en-GB" sz="1800" dirty="0" smtClean="0"/>
              <a:t>In addition, Social &amp; Market Strategic Research (SMSR) were commissioned to conduct public perception focus groups to provide qualitative insights, and offering a platform for participants to share detailed opinions and experiences. These groups ensured we captured diverse viewpoints and explored the reasons behind public perceptions. The results of which are provided in a separate document, but where linked and appropriate, are referenced in support or in challenge to the survey results.</a:t>
            </a:r>
          </a:p>
          <a:p>
            <a:pPr marL="0" indent="0">
              <a:buNone/>
            </a:pPr>
            <a:endParaRPr lang="en-GB" sz="1800" dirty="0"/>
          </a:p>
          <a:p>
            <a:pPr marL="0" indent="0">
              <a:buNone/>
            </a:pPr>
            <a:r>
              <a:rPr lang="en-GB" sz="1800" dirty="0" smtClean="0"/>
              <a:t>Together, these efforts have allowed the service to assess community awareness, engagement with our services, and support for new initiatives, while identifying opportunities to shape the CRMP to better meet the needs of our People, our Communities, and our Environment.</a:t>
            </a:r>
            <a:endParaRPr lang="en-GB" sz="1800" dirty="0"/>
          </a:p>
        </p:txBody>
      </p:sp>
    </p:spTree>
    <p:extLst>
      <p:ext uri="{BB962C8B-B14F-4D97-AF65-F5344CB8AC3E}">
        <p14:creationId xmlns:p14="http://schemas.microsoft.com/office/powerpoint/2010/main" val="1504361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765176"/>
            <a:ext cx="10515600" cy="561975"/>
          </a:xfrm>
        </p:spPr>
        <p:txBody>
          <a:bodyPr/>
          <a:lstStyle/>
          <a:p>
            <a:r>
              <a:rPr lang="en-GB" dirty="0" smtClean="0"/>
              <a:t>Aims</a:t>
            </a:r>
            <a:endParaRPr lang="en-GB" dirty="0"/>
          </a:p>
        </p:txBody>
      </p:sp>
      <p:sp>
        <p:nvSpPr>
          <p:cNvPr id="3" name="Content Placeholder 2"/>
          <p:cNvSpPr>
            <a:spLocks noGrp="1"/>
          </p:cNvSpPr>
          <p:nvPr>
            <p:ph idx="1"/>
          </p:nvPr>
        </p:nvSpPr>
        <p:spPr>
          <a:xfrm>
            <a:off x="342900" y="1462088"/>
            <a:ext cx="10515600" cy="4519612"/>
          </a:xfrm>
        </p:spPr>
        <p:txBody>
          <a:bodyPr/>
          <a:lstStyle/>
          <a:p>
            <a:pPr marL="457200" lvl="1" indent="0">
              <a:buNone/>
            </a:pPr>
            <a:endParaRPr lang="en-GB" sz="1800" dirty="0" smtClean="0"/>
          </a:p>
          <a:p>
            <a:pPr marL="457200" lvl="1" indent="0">
              <a:buNone/>
            </a:pPr>
            <a:r>
              <a:rPr lang="en-GB" sz="1800" dirty="0" smtClean="0"/>
              <a:t>Understand how well our services are known and used across different groups.</a:t>
            </a:r>
          </a:p>
          <a:p>
            <a:pPr marL="457200" lvl="1" indent="0">
              <a:buNone/>
            </a:pPr>
            <a:endParaRPr lang="en-GB" sz="1800" dirty="0" smtClean="0"/>
          </a:p>
          <a:p>
            <a:pPr marL="457200" lvl="1" indent="0">
              <a:buNone/>
            </a:pPr>
            <a:r>
              <a:rPr lang="en-GB" sz="1800" dirty="0" smtClean="0"/>
              <a:t>Assess the inclusivity and representation of various demographics in the survey responses.</a:t>
            </a:r>
          </a:p>
          <a:p>
            <a:pPr marL="457200" lvl="1" indent="0">
              <a:buNone/>
            </a:pPr>
            <a:endParaRPr lang="en-GB" sz="1800" dirty="0" smtClean="0"/>
          </a:p>
          <a:p>
            <a:pPr marL="457200" lvl="1" indent="0">
              <a:buNone/>
            </a:pPr>
            <a:r>
              <a:rPr lang="en-GB" sz="1800" dirty="0" smtClean="0"/>
              <a:t>Measure community support for new service initiatives and identify opportunities for further development.</a:t>
            </a:r>
          </a:p>
          <a:p>
            <a:pPr marL="457200" lvl="1" indent="0">
              <a:buNone/>
            </a:pPr>
            <a:endParaRPr lang="en-GB" sz="1800" dirty="0" smtClean="0"/>
          </a:p>
          <a:p>
            <a:pPr marL="457200" lvl="1" indent="0">
              <a:buNone/>
            </a:pPr>
            <a:r>
              <a:rPr lang="en-GB" sz="1800" dirty="0" smtClean="0"/>
              <a:t>Evaluate our Communities’ confidence in their ability to keep themselves and others safe in relation to fire and other emergencies.</a:t>
            </a:r>
          </a:p>
          <a:p>
            <a:pPr marL="457200" lvl="1" indent="0">
              <a:buNone/>
            </a:pPr>
            <a:endParaRPr lang="en-GB" sz="1800" dirty="0"/>
          </a:p>
          <a:p>
            <a:pPr marL="457200" lvl="1" indent="0">
              <a:buNone/>
            </a:pPr>
            <a:r>
              <a:rPr lang="en-GB" sz="1800" dirty="0" smtClean="0"/>
              <a:t>Use findings to inform future outreach, enhance service accessibility, and improve community awareness around safety.</a:t>
            </a:r>
          </a:p>
          <a:p>
            <a:pPr lvl="1"/>
            <a:endParaRPr lang="en-GB" dirty="0" smtClean="0"/>
          </a:p>
        </p:txBody>
      </p:sp>
    </p:spTree>
    <p:extLst>
      <p:ext uri="{BB962C8B-B14F-4D97-AF65-F5344CB8AC3E}">
        <p14:creationId xmlns:p14="http://schemas.microsoft.com/office/powerpoint/2010/main" val="3716498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648656322"/>
              </p:ext>
            </p:extLst>
          </p:nvPr>
        </p:nvGraphicFramePr>
        <p:xfrm>
          <a:off x="1830387" y="1082677"/>
          <a:ext cx="8208963" cy="4587655"/>
        </p:xfrm>
        <a:graphic>
          <a:graphicData uri="http://schemas.openxmlformats.org/drawingml/2006/table">
            <a:tbl>
              <a:tblPr firstRow="1" bandRow="1">
                <a:tableStyleId>{1FECB4D8-DB02-4DC6-A0A2-4F2EBAE1DC90}</a:tableStyleId>
              </a:tblPr>
              <a:tblGrid>
                <a:gridCol w="4901680">
                  <a:extLst>
                    <a:ext uri="{9D8B030D-6E8A-4147-A177-3AD203B41FA5}">
                      <a16:colId xmlns:a16="http://schemas.microsoft.com/office/drawing/2014/main" val="351751462"/>
                    </a:ext>
                  </a:extLst>
                </a:gridCol>
                <a:gridCol w="3307283">
                  <a:extLst>
                    <a:ext uri="{9D8B030D-6E8A-4147-A177-3AD203B41FA5}">
                      <a16:colId xmlns:a16="http://schemas.microsoft.com/office/drawing/2014/main" val="3959921378"/>
                    </a:ext>
                  </a:extLst>
                </a:gridCol>
              </a:tblGrid>
              <a:tr h="344802">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Number of completed surveys</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1535</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213525041"/>
                  </a:ext>
                </a:extLst>
              </a:tr>
              <a:tr h="360254">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External survey</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1411</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9973718"/>
                  </a:ext>
                </a:extLst>
              </a:tr>
              <a:tr h="347131">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Internal survey</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124</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659137654"/>
                  </a:ext>
                </a:extLst>
              </a:tr>
              <a:tr h="314958">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Unreliable Surveys excluded from analysis</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161</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161805437"/>
                  </a:ext>
                </a:extLst>
              </a:tr>
              <a:tr h="365548">
                <a:tc>
                  <a:txBody>
                    <a:bodyPr/>
                    <a:lstStyle/>
                    <a:p>
                      <a:r>
                        <a:rPr lang="en-GB" sz="1600" b="1"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Completed surveys used for analysis</a:t>
                      </a:r>
                      <a:endParaRPr lang="en-GB" sz="1600" b="1"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solidFill>
                      <a:srgbClr val="FF9999"/>
                    </a:solidFill>
                  </a:tcPr>
                </a:tc>
                <a:tc>
                  <a:txBody>
                    <a:bodyPr/>
                    <a:lstStyle/>
                    <a:p>
                      <a:r>
                        <a:rPr lang="en-GB" sz="1600" b="1"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1374</a:t>
                      </a:r>
                      <a:endParaRPr lang="en-GB" sz="1600" b="1"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solidFill>
                      <a:srgbClr val="FF9999"/>
                    </a:solidFill>
                  </a:tcPr>
                </a:tc>
                <a:extLst>
                  <a:ext uri="{0D108BD9-81ED-4DB2-BD59-A6C34878D82A}">
                    <a16:rowId xmlns:a16="http://schemas.microsoft.com/office/drawing/2014/main" val="3787088780"/>
                  </a:ext>
                </a:extLst>
              </a:tr>
              <a:tr h="326812">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Total external</a:t>
                      </a:r>
                      <a:r>
                        <a:rPr lang="en-GB" sz="1600" kern="1200" baseline="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surveys used for analysis</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1250</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676846290"/>
                  </a:ext>
                </a:extLst>
              </a:tr>
              <a:tr h="304164">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Completed</a:t>
                      </a:r>
                      <a:r>
                        <a:rPr lang="en-GB" sz="1600" kern="1200" baseline="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by :</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05648458"/>
                  </a:ext>
                </a:extLst>
              </a:tr>
              <a:tr h="291041">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 individual</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1163</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460409331"/>
                  </a:ext>
                </a:extLst>
              </a:tr>
              <a:tr h="365548">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 employee or former employee of Staffordshire</a:t>
                      </a:r>
                      <a:r>
                        <a:rPr lang="en-GB" sz="1600" kern="1200" baseline="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Fire and Rescue Service</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53</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68701301"/>
                  </a:ext>
                </a:extLst>
              </a:tr>
              <a:tr h="556048">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Relative of an employee of Staffordshire</a:t>
                      </a:r>
                      <a:r>
                        <a:rPr lang="en-GB" sz="1600" kern="1200" baseline="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Fire and Rescue Service</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15</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916695153"/>
                  </a:ext>
                </a:extLst>
              </a:tr>
              <a:tr h="319828">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 organisation</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13</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477536334"/>
                  </a:ext>
                </a:extLst>
              </a:tr>
              <a:tr h="280672">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No</a:t>
                      </a:r>
                      <a:r>
                        <a:rPr lang="en-GB" sz="1600" kern="1200" baseline="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category chosen</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6</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400315897"/>
                  </a:ext>
                </a:extLst>
              </a:tr>
            </a:tbl>
          </a:graphicData>
        </a:graphic>
      </p:graphicFrame>
      <p:sp>
        <p:nvSpPr>
          <p:cNvPr id="3" name="Title 1"/>
          <p:cNvSpPr>
            <a:spLocks noGrp="1"/>
          </p:cNvSpPr>
          <p:nvPr>
            <p:ph type="title"/>
          </p:nvPr>
        </p:nvSpPr>
        <p:spPr>
          <a:xfrm>
            <a:off x="790575" y="422276"/>
            <a:ext cx="10515600" cy="561975"/>
          </a:xfrm>
        </p:spPr>
        <p:txBody>
          <a:bodyPr/>
          <a:lstStyle/>
          <a:p>
            <a:r>
              <a:rPr lang="en-GB" dirty="0" smtClean="0"/>
              <a:t>Summary Numbers</a:t>
            </a:r>
            <a:endParaRPr lang="en-GB" dirty="0"/>
          </a:p>
        </p:txBody>
      </p:sp>
    </p:spTree>
    <p:extLst>
      <p:ext uri="{BB962C8B-B14F-4D97-AF65-F5344CB8AC3E}">
        <p14:creationId xmlns:p14="http://schemas.microsoft.com/office/powerpoint/2010/main" val="3225044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58739" y="304682"/>
            <a:ext cx="10515600" cy="561975"/>
          </a:xfrm>
        </p:spPr>
        <p:txBody>
          <a:bodyPr/>
          <a:lstStyle/>
          <a:p>
            <a:r>
              <a:rPr lang="en-GB" dirty="0" smtClean="0"/>
              <a:t>Completed Surveys by Postcode Area</a:t>
            </a:r>
            <a:endParaRPr lang="en-GB" dirty="0"/>
          </a:p>
        </p:txBody>
      </p:sp>
      <p:sp>
        <p:nvSpPr>
          <p:cNvPr id="4" name="TextBox 3"/>
          <p:cNvSpPr txBox="1"/>
          <p:nvPr/>
        </p:nvSpPr>
        <p:spPr>
          <a:xfrm>
            <a:off x="7486650" y="866657"/>
            <a:ext cx="3552825" cy="5355312"/>
          </a:xfrm>
          <a:prstGeom prst="rect">
            <a:avLst/>
          </a:prstGeom>
          <a:noFill/>
        </p:spPr>
        <p:txBody>
          <a:bodyPr wrap="square" rtlCol="0">
            <a:spAutoFit/>
          </a:bodyPr>
          <a:lstStyle/>
          <a:p>
            <a:r>
              <a:rPr lang="en-GB"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Survey respondents provided their home postcode, which have been grouped by postcode area to help understand the levels of engagement to the survey across Staffordshire and Stoke-on-Trent.</a:t>
            </a:r>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This map illustrates the distribution of response rates across different post code areas. Areas in red indicate higher engagement, while those in green reflect lower response levels. </a:t>
            </a:r>
          </a:p>
          <a:p>
            <a:endParaRPr lang="en-GB"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Newcastle-under-Lyme (ST5) and the east part of Tamworth (B77) had the highest concentration of responses.</a:t>
            </a:r>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p:nvPr/>
        </p:nvPicPr>
        <p:blipFill rotWithShape="1">
          <a:blip r:embed="rId3" cstate="print"/>
          <a:srcRect t="5024"/>
          <a:stretch/>
        </p:blipFill>
        <p:spPr>
          <a:xfrm>
            <a:off x="658739" y="898238"/>
            <a:ext cx="6273800" cy="5292150"/>
          </a:xfrm>
          <a:prstGeom prst="rect">
            <a:avLst/>
          </a:prstGeom>
        </p:spPr>
      </p:pic>
    </p:spTree>
    <p:extLst>
      <p:ext uri="{BB962C8B-B14F-4D97-AF65-F5344CB8AC3E}">
        <p14:creationId xmlns:p14="http://schemas.microsoft.com/office/powerpoint/2010/main" val="2201893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Representation</a:t>
            </a:r>
            <a:endParaRPr lang="en-GB" dirty="0"/>
          </a:p>
        </p:txBody>
      </p:sp>
      <p:sp>
        <p:nvSpPr>
          <p:cNvPr id="3" name="Content Placeholder 2"/>
          <p:cNvSpPr>
            <a:spLocks noGrp="1"/>
          </p:cNvSpPr>
          <p:nvPr>
            <p:ph idx="1"/>
          </p:nvPr>
        </p:nvSpPr>
        <p:spPr/>
        <p:txBody>
          <a:bodyPr/>
          <a:lstStyle/>
          <a:p>
            <a:pPr marL="0" indent="0">
              <a:buNone/>
            </a:pPr>
            <a:endParaRPr lang="en-GB" sz="1800" dirty="0" smtClean="0"/>
          </a:p>
          <a:p>
            <a:pPr marL="0" indent="0">
              <a:buNone/>
            </a:pPr>
            <a:r>
              <a:rPr lang="en-GB" sz="1800" dirty="0" smtClean="0"/>
              <a:t>The following analysis is to help understand how well the survey reflects the diverse backgrounds of our Communities.</a:t>
            </a:r>
          </a:p>
          <a:p>
            <a:pPr marL="0" indent="0">
              <a:buNone/>
            </a:pPr>
            <a:endParaRPr lang="en-GB" sz="1800" dirty="0" smtClean="0"/>
          </a:p>
          <a:p>
            <a:pPr marL="0" indent="0">
              <a:buNone/>
            </a:pPr>
            <a:r>
              <a:rPr lang="en-GB" sz="1800" dirty="0" smtClean="0"/>
              <a:t>It looks at representation across age, disability, sex, gender identity and ethnicity.</a:t>
            </a:r>
          </a:p>
          <a:p>
            <a:pPr marL="0" indent="0">
              <a:buNone/>
            </a:pPr>
            <a:endParaRPr lang="en-GB" sz="1800" dirty="0" smtClean="0"/>
          </a:p>
          <a:p>
            <a:pPr marL="0" indent="0">
              <a:buNone/>
            </a:pPr>
            <a:r>
              <a:rPr lang="en-GB" sz="1800" dirty="0" smtClean="0"/>
              <a:t>Representation is shown by comparing demographic data recorded in the survey to the corresponding Census 2021 populations.</a:t>
            </a:r>
          </a:p>
          <a:p>
            <a:pPr marL="0" indent="0">
              <a:buNone/>
            </a:pPr>
            <a:endParaRPr lang="en-GB" sz="1800" dirty="0" smtClean="0"/>
          </a:p>
          <a:p>
            <a:pPr marL="0" indent="0">
              <a:buNone/>
            </a:pPr>
            <a:r>
              <a:rPr lang="en-GB" sz="1800" dirty="0" smtClean="0"/>
              <a:t>The analysis aims to:</a:t>
            </a:r>
          </a:p>
          <a:p>
            <a:pPr marL="457200" lvl="1" indent="0">
              <a:buNone/>
            </a:pPr>
            <a:r>
              <a:rPr lang="en-GB" sz="1800" dirty="0" smtClean="0"/>
              <a:t>Identify well-represented groups for balanced insights</a:t>
            </a:r>
          </a:p>
          <a:p>
            <a:pPr marL="457200" lvl="1" indent="0">
              <a:buNone/>
            </a:pPr>
            <a:r>
              <a:rPr lang="en-GB" sz="1800" dirty="0" smtClean="0"/>
              <a:t>Recognise any over or underrepresented groups to guide future outreach</a:t>
            </a:r>
          </a:p>
          <a:p>
            <a:pPr lvl="1"/>
            <a:endParaRPr lang="en-GB" dirty="0"/>
          </a:p>
          <a:p>
            <a:pPr lvl="1"/>
            <a:endParaRPr lang="en-GB" dirty="0"/>
          </a:p>
        </p:txBody>
      </p:sp>
    </p:spTree>
    <p:extLst>
      <p:ext uri="{BB962C8B-B14F-4D97-AF65-F5344CB8AC3E}">
        <p14:creationId xmlns:p14="http://schemas.microsoft.com/office/powerpoint/2010/main" val="1769315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Representation - Age</a:t>
            </a:r>
            <a:endParaRPr lang="en-GB" dirty="0"/>
          </a:p>
        </p:txBody>
      </p:sp>
      <p:sp>
        <p:nvSpPr>
          <p:cNvPr id="5" name="TextBox 4"/>
          <p:cNvSpPr txBox="1"/>
          <p:nvPr/>
        </p:nvSpPr>
        <p:spPr>
          <a:xfrm>
            <a:off x="6305551" y="1452563"/>
            <a:ext cx="4800600" cy="4524315"/>
          </a:xfrm>
          <a:prstGeom prst="rect">
            <a:avLst/>
          </a:prstGeom>
          <a:noFill/>
        </p:spPr>
        <p:txBody>
          <a:bodyPr wrap="square" rtlCol="0">
            <a:spAutoFit/>
          </a:bodyPr>
          <a:lstStyle/>
          <a:p>
            <a:r>
              <a:rPr lang="en-GB"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Survey results show strong representation from the following age groups:</a:t>
            </a:r>
          </a:p>
          <a:p>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t>
            </a:r>
            <a:endParaRPr lang="en-GB"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25 to 44</a:t>
            </a:r>
          </a:p>
          <a:p>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45 to 64</a:t>
            </a:r>
          </a:p>
          <a:p>
            <a:r>
              <a:rPr lang="en-GB"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65 to 74</a:t>
            </a:r>
          </a:p>
          <a:p>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75 plus</a:t>
            </a:r>
          </a:p>
          <a:p>
            <a:endPar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These age groups align with or exceeds population proportions, ensuring diverse perspectives are captured.</a:t>
            </a:r>
          </a:p>
          <a:p>
            <a:endPar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The 16 to 24 age group had lower participation than other age groups. However, in the public perception focus groups, ages 18 to 24 were 15% of participants, ensuring the younger age group were better represented</a:t>
            </a: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and their views taken into account.</a:t>
            </a:r>
            <a:endPar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ontent Placeholder 5">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1980424919"/>
              </p:ext>
            </p:extLst>
          </p:nvPr>
        </p:nvGraphicFramePr>
        <p:xfrm>
          <a:off x="771525" y="1528763"/>
          <a:ext cx="4933950" cy="4247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4354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Representation - Disability</a:t>
            </a:r>
            <a:endParaRPr lang="en-GB" dirty="0"/>
          </a:p>
        </p:txBody>
      </p:sp>
      <p:sp>
        <p:nvSpPr>
          <p:cNvPr id="5" name="TextBox 4"/>
          <p:cNvSpPr txBox="1"/>
          <p:nvPr/>
        </p:nvSpPr>
        <p:spPr>
          <a:xfrm>
            <a:off x="6219825" y="1389778"/>
            <a:ext cx="4924425" cy="4801314"/>
          </a:xfrm>
          <a:prstGeom prst="rect">
            <a:avLst/>
          </a:prstGeom>
          <a:noFill/>
        </p:spPr>
        <p:txBody>
          <a:bodyPr wrap="square" rtlCol="0">
            <a:spAutoFit/>
          </a:bodyPr>
          <a:lstStyle/>
          <a:p>
            <a:endParaRPr lang="en-GB"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Survey results indicate that individuals with disabilities are well represented.</a:t>
            </a: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Representation closely aligns with the population proportions, which gives confidence that the perspectives of people with disabilities are accurately reflected.</a:t>
            </a: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The level of engagement provides a good base for continued outreach for people with disabilities.</a:t>
            </a: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459987283"/>
              </p:ext>
            </p:extLst>
          </p:nvPr>
        </p:nvGraphicFramePr>
        <p:xfrm>
          <a:off x="838200" y="1504951"/>
          <a:ext cx="5105400" cy="4333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2138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ffsfir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ffsfire" id="{3FC6C3B2-AFBD-499B-93A4-036F67B20AFE}" vid="{E7799131-04E3-41FA-BD39-E9061CD05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staffsfire</Template>
  <TotalTime>13546</TotalTime>
  <Words>2986</Words>
  <Application>Microsoft Office PowerPoint</Application>
  <PresentationFormat>Widescreen</PresentationFormat>
  <Paragraphs>265</Paragraphs>
  <Slides>23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Tahoma</vt:lpstr>
      <vt:lpstr>Times New Roman</vt:lpstr>
      <vt:lpstr>staffsfire</vt:lpstr>
      <vt:lpstr>Staffordshire Fire and Rescue Service  Community Risk Management Plan  CRMP 2025 - 2028</vt:lpstr>
      <vt:lpstr>Contents</vt:lpstr>
      <vt:lpstr>Introduction</vt:lpstr>
      <vt:lpstr>Aims</vt:lpstr>
      <vt:lpstr>Summary Numbers</vt:lpstr>
      <vt:lpstr>Completed Surveys by Postcode Area</vt:lpstr>
      <vt:lpstr>Community Representation</vt:lpstr>
      <vt:lpstr>Community Representation - Age</vt:lpstr>
      <vt:lpstr>Community Representation - Disability</vt:lpstr>
      <vt:lpstr>Community Representation – Gender Identity and Sex</vt:lpstr>
      <vt:lpstr>Representation of the Community - Ethnicity</vt:lpstr>
      <vt:lpstr>Awareness of Services and Services Used</vt:lpstr>
      <vt:lpstr>Awareness of Services and Services Used</vt:lpstr>
      <vt:lpstr>Awareness of Services and Services Used</vt:lpstr>
      <vt:lpstr>Staffordshire Fire and Rescue Service should do more to…</vt:lpstr>
      <vt:lpstr>Confidence</vt:lpstr>
      <vt:lpstr>Confidence</vt:lpstr>
      <vt:lpstr>Service Initiatives Three firefighters crewing On-call fire engines</vt:lpstr>
      <vt:lpstr>Service Initiatives Three firefighters crewing On-call fire engines</vt:lpstr>
      <vt:lpstr>Service Initiatives Home From Hospital and Falls Response</vt:lpstr>
      <vt:lpstr>Service Initiatives Home From Hospital and Falls Response</vt:lpstr>
      <vt:lpstr>Service Initiatives Intelligent Monitoring of Fire Engine Availability</vt:lpstr>
      <vt:lpstr>Service Initiatives Intelligent Monitoring of Fire Engine Availability</vt:lpstr>
    </vt:vector>
  </TitlesOfParts>
  <Company>Staffordshire Fire and Rescue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Askey</dc:creator>
  <cp:lastModifiedBy>David Askey</cp:lastModifiedBy>
  <cp:revision>323</cp:revision>
  <dcterms:created xsi:type="dcterms:W3CDTF">2023-11-29T09:08:43Z</dcterms:created>
  <dcterms:modified xsi:type="dcterms:W3CDTF">2025-01-03T10:06:40Z</dcterms:modified>
</cp:coreProperties>
</file>